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6858000" cx="12192000"/>
  <p:notesSz cx="6858000" cy="9144000"/>
  <p:embeddedFontLst>
    <p:embeddedFont>
      <p:font typeface="Nunito"/>
      <p:regular r:id="rId95"/>
      <p:bold r:id="rId96"/>
      <p:italic r:id="rId97"/>
      <p:boldItalic r:id="rId98"/>
    </p:embeddedFont>
    <p:embeddedFont>
      <p:font typeface="Tahoma"/>
      <p:regular r:id="rId99"/>
      <p:bold r:id="rId100"/>
    </p:embeddedFont>
    <p:embeddedFont>
      <p:font typeface="Gill Sans"/>
      <p:regular r:id="rId101"/>
      <p:bold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6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6"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2" Type="http://schemas.openxmlformats.org/officeDocument/2006/relationships/font" Target="fonts/GillSans-bold.fntdata"/><Relationship Id="rId101" Type="http://schemas.openxmlformats.org/officeDocument/2006/relationships/font" Target="fonts/GillSans-regular.fntdata"/><Relationship Id="rId100" Type="http://schemas.openxmlformats.org/officeDocument/2006/relationships/font" Target="fonts/Tahoma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Nunito-regular.fntdata"/><Relationship Id="rId94" Type="http://schemas.openxmlformats.org/officeDocument/2006/relationships/slide" Target="slides/slide89.xml"/><Relationship Id="rId97" Type="http://schemas.openxmlformats.org/officeDocument/2006/relationships/font" Target="fonts/Nunito-italic.fntdata"/><Relationship Id="rId96" Type="http://schemas.openxmlformats.org/officeDocument/2006/relationships/font" Target="fonts/Nunito-bold.fntdata"/><Relationship Id="rId11" Type="http://schemas.openxmlformats.org/officeDocument/2006/relationships/slide" Target="slides/slide6.xml"/><Relationship Id="rId99" Type="http://schemas.openxmlformats.org/officeDocument/2006/relationships/font" Target="fonts/Tahoma-regular.fntdata"/><Relationship Id="rId10" Type="http://schemas.openxmlformats.org/officeDocument/2006/relationships/slide" Target="slides/slide5.xml"/><Relationship Id="rId98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eople.cs.umass.edu/~phuthipong/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(8.2)Version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7.2 (January 2020)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All slides reformatted for 16:9 aspect ratio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Use of Calibri font, rather that Gill Sans MT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Updated slide content for 2020 link technologies and applications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Add more animation throughout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New Master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Feb. 2020 (8.0)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few updates suggest by Catherine Rosenberg (thanks!)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titles in a lighter font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Sept 2020 (8.1)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Added ~7 new slides, in particular: data center slide; routing versus forwarding; security line of defense; several on encapsulation and layers (this section is a lot better now).  Other relative minor changes throughout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Feb. 2023 (8.2)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 few minor updates (mostly speeds, technology details)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" name="Google Shape;3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0" name="Google Shape;22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1" name="Google Shape;269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9" name="Google Shape;313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9" name="Google Shape;359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3" name="Google Shape;37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Cable modems</a:t>
            </a:r>
            <a:endParaRPr/>
          </a:p>
        </p:txBody>
      </p:sp>
      <p:sp>
        <p:nvSpPr>
          <p:cNvPr id="3774" name="Google Shape;377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2" name="Google Shape;395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Digital Subscriber Line Access Multiplexer</a:t>
            </a:r>
            <a:endParaRPr/>
          </a:p>
        </p:txBody>
      </p:sp>
      <p:sp>
        <p:nvSpPr>
          <p:cNvPr id="3953" name="Google Shape;395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1" name="Google Shape;405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Network Address Translation</a:t>
            </a:r>
            <a:endParaRPr/>
          </a:p>
        </p:txBody>
      </p:sp>
      <p:sp>
        <p:nvSpPr>
          <p:cNvPr id="4052" name="Google Shape;405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8" name="Google Shape;41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802.11b/g/n" mentioned together, it indicates that the device or network supports multiple Wi-Fi standards and is backward compatible with older devices using 802.11b and 802.11g, while also supporting the faster speeds and improved performance of 802.11n.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strike="noStrik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b/g are frequency band while n is the capability to utilise multiple frequency bands to do multiple input multiple output.</a:t>
            </a:r>
            <a:endParaRPr/>
          </a:p>
        </p:txBody>
      </p:sp>
      <p:sp>
        <p:nvSpPr>
          <p:cNvPr id="4139" name="Google Shape;413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3" name="Google Shape;425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4" name="Google Shape;425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Circuit switching is a communication method where a dedicated communication path, or circuit, is established between two devices before data transmission begins.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Packet switching is a communication method where data is divided into smaller units called packets and transmitted over the network.</a:t>
            </a:r>
            <a:endParaRPr/>
          </a:p>
        </p:txBody>
      </p:sp>
      <p:sp>
        <p:nvSpPr>
          <p:cNvPr id="47" name="Google Shape;4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6" name="Shape 4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" name="Google Shape;44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8" name="Google Shape;445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9" name="Google Shape;445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6" name="Google Shape;490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7" name="Google Shape;490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6" name="Shape 4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" name="Google Shape;491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8" name="Google Shape;491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9" name="Google Shape;491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8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0" name="Google Shape;493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1" name="Google Shape;493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7" name="Shape 4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Google Shape;49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9" name="Google Shape;493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0" name="Google Shape;494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6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8" name="Google Shape;494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9" name="Google Shape;494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3" name="Shape 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4" name="Google Shape;539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5" name="Google Shape;539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6" name="Google Shape;539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4" name="Shape 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Google Shape;556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6" name="Google Shape;556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7" name="Google Shape;556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3" name="Shape 5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4" name="Google Shape;55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5" name="Google Shape;55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6" name="Google Shape;557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9" name="Shape 5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0" name="Google Shape;559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1" name="Google Shape;559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2" name="Google Shape;559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5" name="Shape 5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6" name="Google Shape;563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7" name="Google Shape;563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8" name="Google Shape;563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9" name="Shape 5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0" name="Google Shape;571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1" name="Google Shape;571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2" name="Google Shape;5712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6" name="Shape 5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7" name="Google Shape;579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8" name="Google Shape;579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9" name="Google Shape;5799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9" name="Shape 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0" name="Google Shape;588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1" name="Google Shape;588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2" name="Google Shape;5882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0" name="Shape 5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1" name="Google Shape;596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2" name="Google Shape;596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3" name="Google Shape;5963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7" name="Shape 6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Google Shape;606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9" name="Google Shape;606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0" name="Google Shape;607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Packet switching is not suitable for real-time services (for example, telephone calls and video conference calls) because of its variable and unpredictable end-to-end delays.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Circuit-switched TDM,</a:t>
            </a:r>
            <a:r>
              <a:rPr lang="en-US"/>
              <a:t> if a one-second frame is divided into 10 time slots of 100 ms each, then each user would be allocated one time slot per frame.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7" name="Shape 6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8" name="Google Shape;607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9" name="Google Shape;607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0" name="Google Shape;608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6" name="Shape 6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7" name="Google Shape;611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8" name="Google Shape;611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AutoNum type="arabicPeriod"/>
            </a:pPr>
            <a:r>
              <a:rPr b="1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Virtual Circuits: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AutoNum type="arabicPeriod"/>
            </a:pPr>
            <a:r>
              <a:rPr b="1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Resource Reservation: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AutoNum type="arabicPeriod"/>
            </a:pPr>
            <a:r>
              <a:rPr b="1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Quality of Service (QoS) Implementation: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AutoNum type="arabicPeriod"/>
            </a:pPr>
            <a:r>
              <a:rPr b="1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Traffic Engineering: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AutoNum type="arabicPeriod"/>
            </a:pPr>
            <a:r>
              <a:rPr b="1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Fixed Routing: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Calibri"/>
              <a:buAutoNum type="arabicPeriod"/>
            </a:pPr>
            <a:r>
              <a:rPr b="1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Connection-Oriented Protocols:</a:t>
            </a:r>
            <a:endParaRPr/>
          </a:p>
        </p:txBody>
      </p:sp>
      <p:sp>
        <p:nvSpPr>
          <p:cNvPr id="6119" name="Google Shape;6119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6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8" name="Google Shape;612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9" name="Google Shape;6129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5" name="Shape 6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6" name="Google Shape;654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7" name="Google Shape;654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8" name="Google Shape;654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8" name="Shape 6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9" name="Google Shape;660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0" name="Google Shape;661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1" name="Google Shape;6611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5" name="Shape 6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6" name="Google Shape;672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7" name="Google Shape;672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8" name="Google Shape;6728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0" name="Shape 6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" name="Google Shape;688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2" name="Google Shape;688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3" name="Google Shape;688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4" name="Shape 7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Google Shape;718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6" name="Google Shape;718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7" name="Google Shape;7187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1" name="Shape 7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2" name="Google Shape;751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3" name="Google Shape;751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4" name="Google Shape;7514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6" name="Shape 7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7" name="Google Shape;783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8" name="Google Shape;783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9" name="Google Shape;7839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8" name="Shape 8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9" name="Google Shape;822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0" name="Google Shape;823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1" name="Google Shape;8231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3" name="Shape 8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" name="Google Shape;829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5" name="Google Shape;829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6" name="Google Shape;8296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2" name="Shape 8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3" name="Google Shape;830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4" name="Google Shape;830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5" name="Google Shape;8305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5" name="Shape 8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6" name="Google Shape;835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7" name="Google Shape;835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8" name="Google Shape;8358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0" name="Shape 8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1" name="Google Shape;841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2" name="Google Shape;841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3" name="Google Shape;8413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1" name="Shape 8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2" name="Google Shape;847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3" name="Google Shape;847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4" name="Google Shape;8474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9" name="Shape 8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0" name="Google Shape;852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1" name="Google Shape;852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2" name="Google Shape;8522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4" name="Shape 8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5" name="Google Shape;855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6" name="Google Shape;8556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7" name="Google Shape;8557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0" name="Shape 8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" name="Google Shape;859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2" name="Google Shape;859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3" name="Google Shape;8593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4" name="Shape 8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5" name="Google Shape;865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6" name="Google Shape;865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7" name="Google Shape;8657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2" name="Shape 8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" name="Google Shape;869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4" name="Google Shape;869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5" name="Google Shape;8695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1" name="Shape 8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2" name="Google Shape;874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3" name="Google Shape;874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4" name="Google Shape;8744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0" name="Shape 8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1" name="Google Shape;8821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2" name="Google Shape;8822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3" name="Google Shape;8823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2" name="Shape 8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3" name="Google Shape;897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4" name="Google Shape;897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5" name="Google Shape;8975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7" name="Shape 9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8" name="Google Shape;913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9" name="Google Shape;913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Segue: from performance to security</a:t>
            </a:r>
            <a:endParaRPr/>
          </a:p>
        </p:txBody>
      </p:sp>
      <p:sp>
        <p:nvSpPr>
          <p:cNvPr id="9140" name="Google Shape;9140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6" name="Shape 9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7" name="Google Shape;9147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8" name="Google Shape;9148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9" name="Google Shape;9149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4" name="Shape 9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5" name="Google Shape;915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6" name="Google Shape;915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7" name="Google Shape;9157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2" name="Shape 9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3" name="Google Shape;916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4" name="Google Shape;916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5" name="Google Shape;9165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7" name="Shape 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Google Shape;923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9" name="Google Shape;923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0" name="Google Shape;9240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8" name="Shape 9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Google Shape;930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0" name="Google Shape;9310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1" name="Google Shape;9311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5" name="Shape 9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6" name="Google Shape;9416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7" name="Google Shape;941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8" name="Google Shape;9418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4" name="Shape 9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5" name="Google Shape;942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6" name="Google Shape;942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7" name="Google Shape;9427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3" name="Shape 9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Google Shape;9434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5" name="Google Shape;9435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6" name="Google Shape;9436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2" name="Shape 9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3" name="Google Shape;9443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4" name="Google Shape;944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5" name="Google Shape;9445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1" name="Google Shape;16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3" name="Shape 9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4" name="Google Shape;9464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5" name="Google Shape;9465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6" name="Google Shape;9466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0" name="Shape 9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1" name="Google Shape;9501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2" name="Google Shape;9502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3" name="Google Shape;9503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9" name="Shape 9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0" name="Google Shape;951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1" name="Google Shape;9511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2" name="Google Shape;9512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2" name="Shape 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Google Shape;9543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4" name="Google Shape;9544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5" name="Google Shape;9545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3" name="Shape 9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4" name="Google Shape;9624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5" name="Google Shape;9625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6" name="Google Shape;9626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3" name="Shape 9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4" name="Google Shape;9714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5" name="Google Shape;9715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6" name="Google Shape;9716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5" name="Shape 9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6" name="Google Shape;9826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7" name="Google Shape;982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to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Nikko Bovornkeeratiroj</a:t>
            </a:r>
            <a:r>
              <a:rPr lang="en-US"/>
              <a:t>,  Phuthipong &lt;phuthipong@cs.umass.edu&gt;, for the stacking dolls idea and slides</a:t>
            </a:r>
            <a:endParaRPr/>
          </a:p>
        </p:txBody>
      </p:sp>
      <p:sp>
        <p:nvSpPr>
          <p:cNvPr id="9828" name="Google Shape;9828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3" name="Shape 9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4" name="Google Shape;9844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5" name="Google Shape;9845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6" name="Google Shape;9846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1" name="Shape 9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2" name="Google Shape;9982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3" name="Google Shape;9983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4" name="Google Shape;9984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2" name="Shape 1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3" name="Google Shape;10123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4" name="Google Shape;10124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5" name="Google Shape;10125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4" name="Google Shape;16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important points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distributed</a:t>
            </a:r>
            <a:r>
              <a:rPr lang="en-US"/>
              <a:t> entities, exchanging messages (governed by protocols)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Time going down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go over definition of protocol (showing format, order of messages sent and received, and actions taken)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We’ll see these kinds of diagrams a lot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65" name="Google Shape;16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1" name="Shape 10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2" name="Google Shape;10132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3" name="Google Shape;10133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4" name="Google Shape;10134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3" name="Google Shape;10143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4" name="Google Shape;10144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3" name="Shape 10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4" name="Google Shape;10154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5" name="Google Shape;10155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6" name="Google Shape;10156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4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6" name="Google Shape;10166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7" name="Google Shape;10167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4" name="Shape 10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5" name="Google Shape;10175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6" name="Google Shape;10176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7" name="Google Shape;10177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3" name="Shape 10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4" name="Google Shape;10184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5" name="Google Shape;10185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6" name="Google Shape;10186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2" name="Shape 10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3" name="Google Shape;10193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4" name="Google Shape;10194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5" name="Google Shape;10195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9" name="Shape 10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0" name="Google Shape;10200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1" name="Google Shape;10201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2" name="Google Shape;10202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7" name="Shape 10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8" name="Google Shape;10218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9" name="Google Shape;10219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0" name="Google Shape;10220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6" name="Shape 10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7" name="Google Shape;10347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8" name="Google Shape;10348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9" name="Google Shape;10349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8200" y="172402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9.png"/><Relationship Id="rId11" Type="http://schemas.openxmlformats.org/officeDocument/2006/relationships/image" Target="../media/image33.png"/><Relationship Id="rId22" Type="http://schemas.openxmlformats.org/officeDocument/2006/relationships/image" Target="../media/image6.png"/><Relationship Id="rId10" Type="http://schemas.openxmlformats.org/officeDocument/2006/relationships/image" Target="../media/image30.png"/><Relationship Id="rId21" Type="http://schemas.openxmlformats.org/officeDocument/2006/relationships/image" Target="../media/image2.png"/><Relationship Id="rId13" Type="http://schemas.openxmlformats.org/officeDocument/2006/relationships/image" Target="../media/image14.png"/><Relationship Id="rId12" Type="http://schemas.openxmlformats.org/officeDocument/2006/relationships/image" Target="../media/image5.png"/><Relationship Id="rId2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5" Type="http://schemas.openxmlformats.org/officeDocument/2006/relationships/image" Target="../media/image34.png"/><Relationship Id="rId14" Type="http://schemas.openxmlformats.org/officeDocument/2006/relationships/image" Target="../media/image24.png"/><Relationship Id="rId17" Type="http://schemas.openxmlformats.org/officeDocument/2006/relationships/image" Target="../media/image36.png"/><Relationship Id="rId16" Type="http://schemas.openxmlformats.org/officeDocument/2006/relationships/image" Target="../media/image41.png"/><Relationship Id="rId5" Type="http://schemas.openxmlformats.org/officeDocument/2006/relationships/image" Target="../media/image1.png"/><Relationship Id="rId19" Type="http://schemas.openxmlformats.org/officeDocument/2006/relationships/image" Target="../media/image21.png"/><Relationship Id="rId6" Type="http://schemas.openxmlformats.org/officeDocument/2006/relationships/image" Target="../media/image3.png"/><Relationship Id="rId18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18.png"/><Relationship Id="rId22" Type="http://schemas.openxmlformats.org/officeDocument/2006/relationships/image" Target="../media/image12.png"/><Relationship Id="rId10" Type="http://schemas.openxmlformats.org/officeDocument/2006/relationships/image" Target="../media/image36.png"/><Relationship Id="rId21" Type="http://schemas.openxmlformats.org/officeDocument/2006/relationships/image" Target="../media/image21.pn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2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5" Type="http://schemas.openxmlformats.org/officeDocument/2006/relationships/image" Target="../media/image1.png"/><Relationship Id="rId14" Type="http://schemas.openxmlformats.org/officeDocument/2006/relationships/image" Target="../media/image4.png"/><Relationship Id="rId17" Type="http://schemas.openxmlformats.org/officeDocument/2006/relationships/image" Target="../media/image23.png"/><Relationship Id="rId16" Type="http://schemas.openxmlformats.org/officeDocument/2006/relationships/image" Target="../media/image7.png"/><Relationship Id="rId5" Type="http://schemas.openxmlformats.org/officeDocument/2006/relationships/image" Target="../media/image33.png"/><Relationship Id="rId19" Type="http://schemas.openxmlformats.org/officeDocument/2006/relationships/image" Target="../media/image17.png"/><Relationship Id="rId6" Type="http://schemas.openxmlformats.org/officeDocument/2006/relationships/image" Target="../media/image5.png"/><Relationship Id="rId18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18.png"/><Relationship Id="rId22" Type="http://schemas.openxmlformats.org/officeDocument/2006/relationships/image" Target="../media/image12.png"/><Relationship Id="rId10" Type="http://schemas.openxmlformats.org/officeDocument/2006/relationships/image" Target="../media/image36.png"/><Relationship Id="rId21" Type="http://schemas.openxmlformats.org/officeDocument/2006/relationships/image" Target="../media/image21.pn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2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5" Type="http://schemas.openxmlformats.org/officeDocument/2006/relationships/image" Target="../media/image1.png"/><Relationship Id="rId14" Type="http://schemas.openxmlformats.org/officeDocument/2006/relationships/image" Target="../media/image4.png"/><Relationship Id="rId17" Type="http://schemas.openxmlformats.org/officeDocument/2006/relationships/image" Target="../media/image23.png"/><Relationship Id="rId16" Type="http://schemas.openxmlformats.org/officeDocument/2006/relationships/image" Target="../media/image7.png"/><Relationship Id="rId5" Type="http://schemas.openxmlformats.org/officeDocument/2006/relationships/image" Target="../media/image33.png"/><Relationship Id="rId19" Type="http://schemas.openxmlformats.org/officeDocument/2006/relationships/image" Target="../media/image17.png"/><Relationship Id="rId6" Type="http://schemas.openxmlformats.org/officeDocument/2006/relationships/image" Target="../media/image5.png"/><Relationship Id="rId18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18.png"/><Relationship Id="rId22" Type="http://schemas.openxmlformats.org/officeDocument/2006/relationships/image" Target="../media/image12.png"/><Relationship Id="rId10" Type="http://schemas.openxmlformats.org/officeDocument/2006/relationships/image" Target="../media/image36.png"/><Relationship Id="rId21" Type="http://schemas.openxmlformats.org/officeDocument/2006/relationships/image" Target="../media/image21.pn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2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5" Type="http://schemas.openxmlformats.org/officeDocument/2006/relationships/image" Target="../media/image1.png"/><Relationship Id="rId14" Type="http://schemas.openxmlformats.org/officeDocument/2006/relationships/image" Target="../media/image4.png"/><Relationship Id="rId17" Type="http://schemas.openxmlformats.org/officeDocument/2006/relationships/image" Target="../media/image23.png"/><Relationship Id="rId16" Type="http://schemas.openxmlformats.org/officeDocument/2006/relationships/image" Target="../media/image7.png"/><Relationship Id="rId5" Type="http://schemas.openxmlformats.org/officeDocument/2006/relationships/image" Target="../media/image33.png"/><Relationship Id="rId19" Type="http://schemas.openxmlformats.org/officeDocument/2006/relationships/image" Target="../media/image17.png"/><Relationship Id="rId6" Type="http://schemas.openxmlformats.org/officeDocument/2006/relationships/image" Target="../media/image5.png"/><Relationship Id="rId18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71.png"/><Relationship Id="rId6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71.png"/><Relationship Id="rId6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4.png"/><Relationship Id="rId4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9" Type="http://schemas.openxmlformats.org/officeDocument/2006/relationships/image" Target="../media/image63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Relationship Id="rId7" Type="http://schemas.openxmlformats.org/officeDocument/2006/relationships/image" Target="../media/image93.png"/><Relationship Id="rId8" Type="http://schemas.openxmlformats.org/officeDocument/2006/relationships/image" Target="../media/image76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86.png"/><Relationship Id="rId13" Type="http://schemas.openxmlformats.org/officeDocument/2006/relationships/image" Target="../media/image1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5" Type="http://schemas.openxmlformats.org/officeDocument/2006/relationships/image" Target="../media/image112.png"/><Relationship Id="rId14" Type="http://schemas.openxmlformats.org/officeDocument/2006/relationships/image" Target="../media/image88.png"/><Relationship Id="rId16" Type="http://schemas.openxmlformats.org/officeDocument/2006/relationships/image" Target="../media/image91.png"/><Relationship Id="rId5" Type="http://schemas.openxmlformats.org/officeDocument/2006/relationships/image" Target="../media/image94.png"/><Relationship Id="rId6" Type="http://schemas.openxmlformats.org/officeDocument/2006/relationships/image" Target="../media/image89.png"/><Relationship Id="rId7" Type="http://schemas.openxmlformats.org/officeDocument/2006/relationships/image" Target="../media/image101.png"/><Relationship Id="rId8" Type="http://schemas.openxmlformats.org/officeDocument/2006/relationships/image" Target="../media/image98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90.png"/><Relationship Id="rId13" Type="http://schemas.openxmlformats.org/officeDocument/2006/relationships/image" Target="../media/image110.png"/><Relationship Id="rId1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9" Type="http://schemas.openxmlformats.org/officeDocument/2006/relationships/image" Target="../media/image108.png"/><Relationship Id="rId1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Relationship Id="rId7" Type="http://schemas.openxmlformats.org/officeDocument/2006/relationships/image" Target="../media/image87.png"/><Relationship Id="rId8" Type="http://schemas.openxmlformats.org/officeDocument/2006/relationships/image" Target="../media/image1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18.png"/><Relationship Id="rId22" Type="http://schemas.openxmlformats.org/officeDocument/2006/relationships/image" Target="../media/image2.png"/><Relationship Id="rId10" Type="http://schemas.openxmlformats.org/officeDocument/2006/relationships/image" Target="../media/image36.png"/><Relationship Id="rId21" Type="http://schemas.openxmlformats.org/officeDocument/2006/relationships/image" Target="../media/image12.png"/><Relationship Id="rId13" Type="http://schemas.openxmlformats.org/officeDocument/2006/relationships/image" Target="../media/image6.png"/><Relationship Id="rId24" Type="http://schemas.openxmlformats.org/officeDocument/2006/relationships/image" Target="../media/image120.png"/><Relationship Id="rId12" Type="http://schemas.openxmlformats.org/officeDocument/2006/relationships/image" Target="../media/image9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5" Type="http://schemas.openxmlformats.org/officeDocument/2006/relationships/image" Target="../media/image1.png"/><Relationship Id="rId14" Type="http://schemas.openxmlformats.org/officeDocument/2006/relationships/image" Target="../media/image4.png"/><Relationship Id="rId17" Type="http://schemas.openxmlformats.org/officeDocument/2006/relationships/image" Target="../media/image23.png"/><Relationship Id="rId16" Type="http://schemas.openxmlformats.org/officeDocument/2006/relationships/image" Target="../media/image7.png"/><Relationship Id="rId5" Type="http://schemas.openxmlformats.org/officeDocument/2006/relationships/image" Target="../media/image33.png"/><Relationship Id="rId19" Type="http://schemas.openxmlformats.org/officeDocument/2006/relationships/image" Target="../media/image17.png"/><Relationship Id="rId6" Type="http://schemas.openxmlformats.org/officeDocument/2006/relationships/image" Target="../media/image5.png"/><Relationship Id="rId18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5.png"/><Relationship Id="rId4" Type="http://schemas.openxmlformats.org/officeDocument/2006/relationships/image" Target="../media/image9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18.png"/><Relationship Id="rId22" Type="http://schemas.openxmlformats.org/officeDocument/2006/relationships/image" Target="../media/image12.png"/><Relationship Id="rId10" Type="http://schemas.openxmlformats.org/officeDocument/2006/relationships/image" Target="../media/image36.png"/><Relationship Id="rId21" Type="http://schemas.openxmlformats.org/officeDocument/2006/relationships/image" Target="../media/image21.pn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2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5" Type="http://schemas.openxmlformats.org/officeDocument/2006/relationships/image" Target="../media/image1.png"/><Relationship Id="rId14" Type="http://schemas.openxmlformats.org/officeDocument/2006/relationships/image" Target="../media/image4.png"/><Relationship Id="rId17" Type="http://schemas.openxmlformats.org/officeDocument/2006/relationships/image" Target="../media/image23.png"/><Relationship Id="rId16" Type="http://schemas.openxmlformats.org/officeDocument/2006/relationships/image" Target="../media/image7.png"/><Relationship Id="rId5" Type="http://schemas.openxmlformats.org/officeDocument/2006/relationships/image" Target="../media/image33.png"/><Relationship Id="rId19" Type="http://schemas.openxmlformats.org/officeDocument/2006/relationships/image" Target="../media/image17.png"/><Relationship Id="rId6" Type="http://schemas.openxmlformats.org/officeDocument/2006/relationships/image" Target="../media/image5.png"/><Relationship Id="rId18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0.png"/><Relationship Id="rId4" Type="http://schemas.openxmlformats.org/officeDocument/2006/relationships/image" Target="../media/image109.jpg"/><Relationship Id="rId5" Type="http://schemas.openxmlformats.org/officeDocument/2006/relationships/image" Target="../media/image1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9.png"/><Relationship Id="rId4" Type="http://schemas.openxmlformats.org/officeDocument/2006/relationships/image" Target="../media/image104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11" Type="http://schemas.openxmlformats.org/officeDocument/2006/relationships/image" Target="../media/image7.png"/><Relationship Id="rId22" Type="http://schemas.openxmlformats.org/officeDocument/2006/relationships/image" Target="../media/image34.png"/><Relationship Id="rId10" Type="http://schemas.openxmlformats.org/officeDocument/2006/relationships/image" Target="../media/image8.png"/><Relationship Id="rId21" Type="http://schemas.openxmlformats.org/officeDocument/2006/relationships/image" Target="../media/image33.png"/><Relationship Id="rId13" Type="http://schemas.openxmlformats.org/officeDocument/2006/relationships/image" Target="../media/image24.png"/><Relationship Id="rId24" Type="http://schemas.openxmlformats.org/officeDocument/2006/relationships/image" Target="../media/image36.png"/><Relationship Id="rId12" Type="http://schemas.openxmlformats.org/officeDocument/2006/relationships/image" Target="../media/image18.png"/><Relationship Id="rId23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5" Type="http://schemas.openxmlformats.org/officeDocument/2006/relationships/image" Target="../media/image9.png"/><Relationship Id="rId14" Type="http://schemas.openxmlformats.org/officeDocument/2006/relationships/image" Target="../media/image21.png"/><Relationship Id="rId17" Type="http://schemas.openxmlformats.org/officeDocument/2006/relationships/image" Target="../media/image23.png"/><Relationship Id="rId16" Type="http://schemas.openxmlformats.org/officeDocument/2006/relationships/image" Target="../media/image5.png"/><Relationship Id="rId5" Type="http://schemas.openxmlformats.org/officeDocument/2006/relationships/image" Target="../media/image12.png"/><Relationship Id="rId19" Type="http://schemas.openxmlformats.org/officeDocument/2006/relationships/image" Target="../media/image17.png"/><Relationship Id="rId6" Type="http://schemas.openxmlformats.org/officeDocument/2006/relationships/image" Target="../media/image19.jpg"/><Relationship Id="rId18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3.png"/><Relationship Id="rId4" Type="http://schemas.openxmlformats.org/officeDocument/2006/relationships/image" Target="../media/image114.png"/><Relationship Id="rId5" Type="http://schemas.openxmlformats.org/officeDocument/2006/relationships/image" Target="../media/image118.png"/><Relationship Id="rId6" Type="http://schemas.openxmlformats.org/officeDocument/2006/relationships/image" Target="../media/image104.png"/><Relationship Id="rId7" Type="http://schemas.openxmlformats.org/officeDocument/2006/relationships/image" Target="../media/image63.png"/><Relationship Id="rId8" Type="http://schemas.openxmlformats.org/officeDocument/2006/relationships/image" Target="../media/image1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Relationship Id="rId4" Type="http://schemas.openxmlformats.org/officeDocument/2006/relationships/image" Target="../media/image111.png"/><Relationship Id="rId5" Type="http://schemas.openxmlformats.org/officeDocument/2006/relationships/image" Target="../media/image121.png"/><Relationship Id="rId6" Type="http://schemas.openxmlformats.org/officeDocument/2006/relationships/image" Target="../media/image1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7.png"/><Relationship Id="rId4" Type="http://schemas.openxmlformats.org/officeDocument/2006/relationships/image" Target="../media/image1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18.png"/><Relationship Id="rId22" Type="http://schemas.openxmlformats.org/officeDocument/2006/relationships/image" Target="../media/image12.png"/><Relationship Id="rId10" Type="http://schemas.openxmlformats.org/officeDocument/2006/relationships/image" Target="../media/image36.png"/><Relationship Id="rId21" Type="http://schemas.openxmlformats.org/officeDocument/2006/relationships/image" Target="../media/image21.pn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2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5" Type="http://schemas.openxmlformats.org/officeDocument/2006/relationships/image" Target="../media/image1.png"/><Relationship Id="rId14" Type="http://schemas.openxmlformats.org/officeDocument/2006/relationships/image" Target="../media/image4.png"/><Relationship Id="rId17" Type="http://schemas.openxmlformats.org/officeDocument/2006/relationships/image" Target="../media/image23.png"/><Relationship Id="rId16" Type="http://schemas.openxmlformats.org/officeDocument/2006/relationships/image" Target="../media/image7.png"/><Relationship Id="rId5" Type="http://schemas.openxmlformats.org/officeDocument/2006/relationships/image" Target="../media/image33.png"/><Relationship Id="rId19" Type="http://schemas.openxmlformats.org/officeDocument/2006/relationships/image" Target="../media/image17.png"/><Relationship Id="rId6" Type="http://schemas.openxmlformats.org/officeDocument/2006/relationships/image" Target="../media/image5.png"/><Relationship Id="rId18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45.png"/><Relationship Id="rId13" Type="http://schemas.openxmlformats.org/officeDocument/2006/relationships/image" Target="../media/image65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1.png"/><Relationship Id="rId4" Type="http://schemas.openxmlformats.org/officeDocument/2006/relationships/image" Target="../media/image59.jpg"/><Relationship Id="rId9" Type="http://schemas.openxmlformats.org/officeDocument/2006/relationships/image" Target="../media/image66.png"/><Relationship Id="rId15" Type="http://schemas.openxmlformats.org/officeDocument/2006/relationships/image" Target="../media/image56.png"/><Relationship Id="rId14" Type="http://schemas.openxmlformats.org/officeDocument/2006/relationships/image" Target="../media/image50.png"/><Relationship Id="rId17" Type="http://schemas.openxmlformats.org/officeDocument/2006/relationships/image" Target="../media/image44.jpg"/><Relationship Id="rId16" Type="http://schemas.openxmlformats.org/officeDocument/2006/relationships/image" Target="../media/image51.jpg"/><Relationship Id="rId5" Type="http://schemas.openxmlformats.org/officeDocument/2006/relationships/image" Target="../media/image53.png"/><Relationship Id="rId19" Type="http://schemas.openxmlformats.org/officeDocument/2006/relationships/image" Target="../media/image48.png"/><Relationship Id="rId6" Type="http://schemas.openxmlformats.org/officeDocument/2006/relationships/image" Target="../media/image68.png"/><Relationship Id="rId18" Type="http://schemas.openxmlformats.org/officeDocument/2006/relationships/image" Target="../media/image62.png"/><Relationship Id="rId7" Type="http://schemas.openxmlformats.org/officeDocument/2006/relationships/image" Target="../media/image64.jpg"/><Relationship Id="rId8" Type="http://schemas.openxmlformats.org/officeDocument/2006/relationships/image" Target="../media/image5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.png"/><Relationship Id="rId11" Type="http://schemas.openxmlformats.org/officeDocument/2006/relationships/image" Target="../media/image5.png"/><Relationship Id="rId22" Type="http://schemas.openxmlformats.org/officeDocument/2006/relationships/image" Target="../media/image4.png"/><Relationship Id="rId10" Type="http://schemas.openxmlformats.org/officeDocument/2006/relationships/image" Target="../media/image33.png"/><Relationship Id="rId21" Type="http://schemas.openxmlformats.org/officeDocument/2006/relationships/image" Target="../media/image6.png"/><Relationship Id="rId13" Type="http://schemas.openxmlformats.org/officeDocument/2006/relationships/image" Target="../media/image24.png"/><Relationship Id="rId12" Type="http://schemas.openxmlformats.org/officeDocument/2006/relationships/image" Target="../media/image14.png"/><Relationship Id="rId23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Relationship Id="rId15" Type="http://schemas.openxmlformats.org/officeDocument/2006/relationships/image" Target="../media/image41.png"/><Relationship Id="rId14" Type="http://schemas.openxmlformats.org/officeDocument/2006/relationships/image" Target="../media/image34.png"/><Relationship Id="rId17" Type="http://schemas.openxmlformats.org/officeDocument/2006/relationships/image" Target="../media/image18.png"/><Relationship Id="rId16" Type="http://schemas.openxmlformats.org/officeDocument/2006/relationships/image" Target="../media/image36.png"/><Relationship Id="rId5" Type="http://schemas.openxmlformats.org/officeDocument/2006/relationships/image" Target="../media/image1.png"/><Relationship Id="rId19" Type="http://schemas.openxmlformats.org/officeDocument/2006/relationships/image" Target="../media/image9.png"/><Relationship Id="rId6" Type="http://schemas.openxmlformats.org/officeDocument/2006/relationships/image" Target="../media/image8.png"/><Relationship Id="rId18" Type="http://schemas.openxmlformats.org/officeDocument/2006/relationships/image" Target="../media/image21.png"/><Relationship Id="rId7" Type="http://schemas.openxmlformats.org/officeDocument/2006/relationships/image" Target="../media/image7.png"/><Relationship Id="rId8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.png"/><Relationship Id="rId11" Type="http://schemas.openxmlformats.org/officeDocument/2006/relationships/image" Target="../media/image5.png"/><Relationship Id="rId22" Type="http://schemas.openxmlformats.org/officeDocument/2006/relationships/image" Target="../media/image4.png"/><Relationship Id="rId10" Type="http://schemas.openxmlformats.org/officeDocument/2006/relationships/image" Target="../media/image33.png"/><Relationship Id="rId21" Type="http://schemas.openxmlformats.org/officeDocument/2006/relationships/image" Target="../media/image6.png"/><Relationship Id="rId13" Type="http://schemas.openxmlformats.org/officeDocument/2006/relationships/image" Target="../media/image24.png"/><Relationship Id="rId12" Type="http://schemas.openxmlformats.org/officeDocument/2006/relationships/image" Target="../media/image14.png"/><Relationship Id="rId23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Relationship Id="rId15" Type="http://schemas.openxmlformats.org/officeDocument/2006/relationships/image" Target="../media/image41.png"/><Relationship Id="rId14" Type="http://schemas.openxmlformats.org/officeDocument/2006/relationships/image" Target="../media/image34.png"/><Relationship Id="rId17" Type="http://schemas.openxmlformats.org/officeDocument/2006/relationships/image" Target="../media/image18.png"/><Relationship Id="rId16" Type="http://schemas.openxmlformats.org/officeDocument/2006/relationships/image" Target="../media/image36.png"/><Relationship Id="rId5" Type="http://schemas.openxmlformats.org/officeDocument/2006/relationships/image" Target="../media/image1.png"/><Relationship Id="rId19" Type="http://schemas.openxmlformats.org/officeDocument/2006/relationships/image" Target="../media/image9.png"/><Relationship Id="rId6" Type="http://schemas.openxmlformats.org/officeDocument/2006/relationships/image" Target="../media/image8.png"/><Relationship Id="rId18" Type="http://schemas.openxmlformats.org/officeDocument/2006/relationships/image" Target="../media/image21.png"/><Relationship Id="rId7" Type="http://schemas.openxmlformats.org/officeDocument/2006/relationships/image" Target="../media/image7.png"/><Relationship Id="rId8" Type="http://schemas.openxmlformats.org/officeDocument/2006/relationships/image" Target="../media/image2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image" Target="../media/image134.png"/><Relationship Id="rId5" Type="http://schemas.openxmlformats.org/officeDocument/2006/relationships/image" Target="../media/image13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Relationship Id="rId4" Type="http://schemas.openxmlformats.org/officeDocument/2006/relationships/image" Target="../media/image13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image" Target="../media/image1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6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6.jpg"/><Relationship Id="rId4" Type="http://schemas.openxmlformats.org/officeDocument/2006/relationships/image" Target="../media/image137.png"/><Relationship Id="rId5" Type="http://schemas.openxmlformats.org/officeDocument/2006/relationships/image" Target="../media/image150.png"/><Relationship Id="rId6" Type="http://schemas.openxmlformats.org/officeDocument/2006/relationships/image" Target="../media/image135.png"/><Relationship Id="rId7" Type="http://schemas.openxmlformats.org/officeDocument/2006/relationships/image" Target="../media/image145.png"/><Relationship Id="rId8" Type="http://schemas.openxmlformats.org/officeDocument/2006/relationships/hyperlink" Target="https://dribbble.com/shots/7182188-Babushka-Boi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7.png"/><Relationship Id="rId4" Type="http://schemas.openxmlformats.org/officeDocument/2006/relationships/image" Target="../media/image63.png"/><Relationship Id="rId5" Type="http://schemas.openxmlformats.org/officeDocument/2006/relationships/image" Target="../media/image150.png"/><Relationship Id="rId6" Type="http://schemas.openxmlformats.org/officeDocument/2006/relationships/image" Target="../media/image135.png"/><Relationship Id="rId7" Type="http://schemas.openxmlformats.org/officeDocument/2006/relationships/image" Target="../media/image14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7.png"/><Relationship Id="rId4" Type="http://schemas.openxmlformats.org/officeDocument/2006/relationships/image" Target="../media/image3.png"/><Relationship Id="rId5" Type="http://schemas.openxmlformats.org/officeDocument/2006/relationships/image" Target="../media/image142.png"/><Relationship Id="rId6" Type="http://schemas.openxmlformats.org/officeDocument/2006/relationships/image" Target="../media/image148.png"/><Relationship Id="rId7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1325035" y="561975"/>
            <a:ext cx="4487863" cy="172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Chapter 1</a:t>
            </a:r>
            <a:br>
              <a:rPr b="1" i="0" lang="en-US" sz="6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note on the use of these PowerPoint slides: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lot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 on our part. In return for use, we only ask the following: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68275" lvl="0" marL="290513" marR="0" rtl="0" algn="l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105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use these slides (e.g., in a class) that you mention their source (after all, we’d like people to use our book!)</a:t>
            </a:r>
            <a:endParaRPr/>
          </a:p>
          <a:p>
            <a:pPr indent="-168275" lvl="0" marL="290513" marR="0" rtl="0" algn="l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105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post any slides on a www site, that you note that they are adapted from (or perhaps identical to) our slides, and note our copyright of this material.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revision history, see the slide note for this page. </a:t>
            </a:r>
            <a:endParaRPr/>
          </a:p>
          <a:p>
            <a:pPr indent="0" lvl="0" marL="158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and enjoy!  JFK/KWR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All material copyright 1996-2023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J.F Kurose and K.W. Ross, All Rights Reserved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8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Computer Networking: A Top-Down Approach </a:t>
            </a:r>
            <a:br>
              <a:rPr b="0" i="0" lang="en-US" sz="2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edition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Jim Kurose, Keith Ross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Pearson, 2020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outdoor, water, bridge, building&#10;&#10;Description automatically generated"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257" y="887185"/>
            <a:ext cx="3040743" cy="380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6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 closer look at Internet structure</a:t>
            </a:r>
            <a:endParaRPr b="0" sz="5400"/>
          </a:p>
        </p:txBody>
      </p:sp>
      <p:grpSp>
        <p:nvGrpSpPr>
          <p:cNvPr id="1760" name="Google Shape;1760;p16"/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1761" name="Google Shape;1761;p16"/>
            <p:cNvSpPr/>
            <p:nvPr/>
          </p:nvSpPr>
          <p:spPr>
            <a:xfrm>
              <a:off x="9048399" y="3035682"/>
              <a:ext cx="1124807" cy="1337915"/>
            </a:xfrm>
            <a:custGeom>
              <a:rect b="b" l="l" r="r" t="t"/>
              <a:pathLst>
                <a:path extrusionOk="0" h="1800235" w="1549812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7337287" y="1795939"/>
              <a:ext cx="1736725" cy="1317704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3" name="Google Shape;1763;p16"/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1764" name="Google Shape;1764;p16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16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fmla="val 50000" name="adj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6" name="Google Shape;1766;p16"/>
            <p:cNvSpPr/>
            <p:nvPr/>
          </p:nvSpPr>
          <p:spPr>
            <a:xfrm>
              <a:off x="7775612" y="4653038"/>
              <a:ext cx="3079750" cy="1665288"/>
            </a:xfrm>
            <a:custGeom>
              <a:rect b="b" l="l" r="r" t="t"/>
              <a:pathLst>
                <a:path extrusionOk="0" h="1049" w="194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16"/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1768" name="Google Shape;1768;p16"/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1769" name="Google Shape;1769;p16"/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10285357" y="3149444"/>
              <a:ext cx="1273167" cy="1935748"/>
            </a:xfrm>
            <a:custGeom>
              <a:rect b="b" l="l" r="r" t="t"/>
              <a:pathLst>
                <a:path extrusionOk="0" h="1952840" w="1447873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1" name="Google Shape;1771;p16"/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1772" name="Google Shape;1772;p16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16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74" name="Google Shape;1774;p16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5" name="Google Shape;1775;p16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6" name="Google Shape;1776;p16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7" name="Google Shape;1777;p16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8" name="Google Shape;1778;p16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9" name="Google Shape;1779;p16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80" name="Google Shape;1780;p16"/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1781" name="Google Shape;1781;p16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16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83" name="Google Shape;1783;p16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4" name="Google Shape;1784;p16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5" name="Google Shape;1785;p16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6" name="Google Shape;1786;p16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7" name="Google Shape;1787;p16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8" name="Google Shape;1788;p16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789" name="Google Shape;1789;p16"/>
            <p:cNvSpPr/>
            <p:nvPr/>
          </p:nvSpPr>
          <p:spPr>
            <a:xfrm>
              <a:off x="9604024" y="1751946"/>
              <a:ext cx="1497864" cy="1386455"/>
            </a:xfrm>
            <a:custGeom>
              <a:rect b="b" l="l" r="r" t="t"/>
              <a:pathLst>
                <a:path extrusionOk="0" h="1796376" w="1634267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16"/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16"/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1793" name="Google Shape;1793;p16"/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1794" name="Google Shape;1794;p16"/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5" name="Google Shape;1795;p16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796" name="Google Shape;1796;p16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7" name="Google Shape;1797;p16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8" name="Google Shape;1798;p16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9" name="Google Shape;1799;p16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0" name="Google Shape;1800;p16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1" name="Google Shape;1801;p16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2" name="Google Shape;1802;p16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3" name="Google Shape;1803;p16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4" name="Google Shape;1804;p16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5" name="Google Shape;1805;p16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6" name="Google Shape;1806;p16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807" name="Google Shape;1807;p16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808" name="Google Shape;1808;p16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809" name="Google Shape;1809;p16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0" name="Google Shape;1810;p16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1" name="Google Shape;1811;p16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2" name="Google Shape;1812;p16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3" name="Google Shape;1813;p16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4" name="Google Shape;1814;p16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5" name="Google Shape;1815;p16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6" name="Google Shape;1816;p16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7" name="Google Shape;1817;p16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8" name="Google Shape;1818;p16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9" name="Google Shape;1819;p16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0" name="Google Shape;1820;p16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1" name="Google Shape;1821;p16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2" name="Google Shape;1822;p16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3" name="Google Shape;1823;p16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4" name="Google Shape;1824;p16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5" name="Google Shape;1825;p16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6" name="Google Shape;1826;p16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7" name="Google Shape;1827;p16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8" name="Google Shape;1828;p16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9" name="Google Shape;1829;p16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30" name="Google Shape;1830;p16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31" name="Google Shape;1831;p16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2" name="Google Shape;1832;p16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1833" name="Google Shape;1833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834" name="Google Shape;1834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1835" name="Google Shape;1835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6" name="Google Shape;1836;p16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7" name="Google Shape;1837;p16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1838" name="Google Shape;1838;p16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39" name="Google Shape;1839;p16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840" name="Google Shape;1840;p16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1" name="Google Shape;1841;p16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2" name="Google Shape;1842;p16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3" name="Google Shape;1843;p16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4" name="Google Shape;1844;p16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5" name="Google Shape;1845;p16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6" name="Google Shape;1846;p16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7" name="Google Shape;1847;p16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8" name="Google Shape;1848;p16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9" name="Google Shape;1849;p16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0" name="Google Shape;1850;p16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1" name="Google Shape;1851;p16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2" name="Google Shape;1852;p16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3" name="Google Shape;1853;p16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4" name="Google Shape;1854;p16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1855" name="Google Shape;1855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856" name="Google Shape;1856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7" name="Google Shape;1857;p16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858" name="Google Shape;1858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59" name="Google Shape;1859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60" name="Google Shape;1860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61" name="Google Shape;1861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2" name="Google Shape;1862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3" name="Google Shape;1863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4" name="Google Shape;1864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65" name="Google Shape;1865;p16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866" name="Google Shape;1866;p16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16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68" name="Google Shape;1868;p16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869" name="Google Shape;1869;p16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0" name="Google Shape;1870;p16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1" name="Google Shape;1871;p16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2" name="Google Shape;1872;p16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73" name="Google Shape;1873;p16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874" name="Google Shape;1874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75" name="Google Shape;1875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76" name="Google Shape;1876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77" name="Google Shape;1877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8" name="Google Shape;1878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9" name="Google Shape;1879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0" name="Google Shape;1880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1" name="Google Shape;1881;p16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882" name="Google Shape;1882;p16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16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84" name="Google Shape;1884;p16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885" name="Google Shape;1885;p16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6" name="Google Shape;1886;p16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7" name="Google Shape;1887;p16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8" name="Google Shape;1888;p16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9" name="Google Shape;1889;p16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890" name="Google Shape;1890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91" name="Google Shape;1891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92" name="Google Shape;1892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3" name="Google Shape;1893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4" name="Google Shape;1894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5" name="Google Shape;1895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6" name="Google Shape;1896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7" name="Google Shape;1897;p16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898" name="Google Shape;1898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99" name="Google Shape;1899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00" name="Google Shape;1900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01" name="Google Shape;1901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2" name="Google Shape;1902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3" name="Google Shape;1903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05" name="Google Shape;1905;p16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906" name="Google Shape;1906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07" name="Google Shape;1907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08" name="Google Shape;1908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09" name="Google Shape;1909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0" name="Google Shape;1910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1" name="Google Shape;1911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13" name="Google Shape;1913;p16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914" name="Google Shape;1914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15" name="Google Shape;1915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16" name="Google Shape;1916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17" name="Google Shape;1917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21" name="Google Shape;1921;p16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922" name="Google Shape;1922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23" name="Google Shape;1923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24" name="Google Shape;1924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25" name="Google Shape;1925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6" name="Google Shape;1926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8" name="Google Shape;1928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29" name="Google Shape;1929;p16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930" name="Google Shape;1930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31" name="Google Shape;1931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32" name="Google Shape;1932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33" name="Google Shape;1933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4" name="Google Shape;1934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5" name="Google Shape;1935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37" name="Google Shape;1937;p16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938" name="Google Shape;1938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39" name="Google Shape;1939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40" name="Google Shape;1940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41" name="Google Shape;1941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4" name="Google Shape;1944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5" name="Google Shape;1945;p16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946" name="Google Shape;1946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47" name="Google Shape;1947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48" name="Google Shape;1948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49" name="Google Shape;1949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0" name="Google Shape;1950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1" name="Google Shape;1951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2" name="Google Shape;1952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53" name="Google Shape;1953;p16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954" name="Google Shape;1954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55" name="Google Shape;1955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56" name="Google Shape;1956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7" name="Google Shape;1957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8" name="Google Shape;1958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9" name="Google Shape;1959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0" name="Google Shape;1960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61" name="Google Shape;1961;p16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962" name="Google Shape;1962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63" name="Google Shape;1963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64" name="Google Shape;1964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65" name="Google Shape;1965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6" name="Google Shape;1966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7" name="Google Shape;1967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8" name="Google Shape;1968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69" name="Google Shape;1969;p16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970" name="Google Shape;1970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71" name="Google Shape;1971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72" name="Google Shape;1972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73" name="Google Shape;1973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4" name="Google Shape;1974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5" name="Google Shape;1975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6" name="Google Shape;1976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77" name="Google Shape;1977;p16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978" name="Google Shape;1978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79" name="Google Shape;1979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80" name="Google Shape;1980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1" name="Google Shape;1981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2" name="Google Shape;1982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3" name="Google Shape;1983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4" name="Google Shape;1984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85" name="Google Shape;1985;p16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986" name="Google Shape;1986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87" name="Google Shape;1987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88" name="Google Shape;1988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9" name="Google Shape;1989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0" name="Google Shape;1990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1" name="Google Shape;1991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93" name="Google Shape;1993;p16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994" name="Google Shape;1994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95" name="Google Shape;1995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96" name="Google Shape;1996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7" name="Google Shape;1997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9" name="Google Shape;1999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0" name="Google Shape;2000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001" name="Google Shape;2001;p16"/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2" name="Google Shape;2002;p16"/>
          <p:cNvGrpSpPr/>
          <p:nvPr/>
        </p:nvGrpSpPr>
        <p:grpSpPr>
          <a:xfrm>
            <a:off x="7439074" y="1859725"/>
            <a:ext cx="4144321" cy="4305092"/>
            <a:chOff x="7432700" y="1830405"/>
            <a:chExt cx="4144321" cy="4305092"/>
          </a:xfrm>
        </p:grpSpPr>
        <p:grpSp>
          <p:nvGrpSpPr>
            <p:cNvPr id="2003" name="Google Shape;2003;p16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2004" name="Google Shape;2004;p16"/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descr="iphone_stylized_small" id="2005" name="Google Shape;2005;p1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radiation_stylized" id="2006" name="Google Shape;2006;p1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07" name="Google Shape;2007;p16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descr="antenna_stylized" id="2008" name="Google Shape;2008;p1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009" name="Google Shape;2009;p1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flipH="1" rot="109064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10" name="Google Shape;2010;p16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2011" name="Google Shape;2011;p16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12" name="Google Shape;2012;p16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3" name="Google Shape;2013;p16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4" name="Google Shape;2014;p16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5" name="Google Shape;2015;p16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6" name="Google Shape;2016;p16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7" name="Google Shape;2017;p16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18" name="Google Shape;2018;p16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019" name="Google Shape;2019;p16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0" name="Google Shape;2020;p16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1" name="Google Shape;2021;p16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2" name="Google Shape;2022;p16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3" name="Google Shape;2023;p16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4" name="Google Shape;2024;p16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25" name="Google Shape;2025;p16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6" name="Google Shape;2026;p16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7" name="Google Shape;2027;p16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8" name="Google Shape;2028;p16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9" name="Google Shape;2029;p16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0" name="Google Shape;2030;p16"/>
                <p:cNvSpPr/>
                <p:nvPr/>
              </p:nvSpPr>
              <p:spPr>
                <a:xfrm flipH="1" rot="10800000">
                  <a:off x="7758327" y="2638756"/>
                  <a:ext cx="118410" cy="73535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31" name="Google Shape;2031;p16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descr="light2.png" id="2032" name="Google Shape;2032;p1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033" name="Google Shape;2033;p1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34" name="Google Shape;2034;p16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descr="car_icon_small" id="2035" name="Google Shape;2035;p16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036" name="Google Shape;2036;p1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37" name="Google Shape;2037;p16"/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2038" name="Google Shape;2038;p16"/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descr="antenna_stylized" id="2039" name="Google Shape;2039;p1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040" name="Google Shape;2040;p16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 flipH="1" rot="109064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41" name="Google Shape;2041;p16"/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2042" name="Google Shape;2042;p16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43" name="Google Shape;2043;p16"/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4" name="Google Shape;2044;p16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5" name="Google Shape;2045;p16"/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6" name="Google Shape;2046;p16"/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7" name="Google Shape;2047;p16"/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8" name="Google Shape;2048;p16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49" name="Google Shape;2049;p16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2050" name="Google Shape;2050;p16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1" name="Google Shape;2051;p16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2" name="Google Shape;2052;p16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3" name="Google Shape;2053;p16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4" name="Google Shape;2054;p16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5" name="Google Shape;2055;p16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56" name="Google Shape;2056;p16"/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7" name="Google Shape;2057;p16"/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8" name="Google Shape;2058;p16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9" name="Google Shape;2059;p16"/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0" name="Google Shape;2060;p16"/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1" name="Google Shape;2061;p16"/>
                <p:cNvSpPr/>
                <p:nvPr/>
              </p:nvSpPr>
              <p:spPr>
                <a:xfrm flipH="1" rot="10800000">
                  <a:off x="7700668" y="3623055"/>
                  <a:ext cx="77645" cy="5506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2" name="Google Shape;2062;p16"/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descr="desktop_computer_stylized_medium" id="2063" name="Google Shape;2063;p16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4" name="Google Shape;2064;p16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5" name="Google Shape;2065;p16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descr="fridge2.png" id="2066" name="Google Shape;2066;p1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067" name="Google Shape;2067;p1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68" name="Google Shape;2068;p16"/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2069" name="Google Shape;2069;p16"/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070" name="Google Shape;2070;p1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071" name="Google Shape;2071;p1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072" name="Google Shape;2072;p16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73" name="Google Shape;2073;p16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74" name="Google Shape;2074;p16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075" name="Google Shape;2075;p16"/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076" name="Google Shape;2076;p1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077" name="Google Shape;2077;p1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078" name="Google Shape;2078;p16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79" name="Google Shape;2079;p16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80" name="Google Shape;2080;p16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081" name="Google Shape;2081;p16"/>
            <p:cNvGrpSpPr/>
            <p:nvPr/>
          </p:nvGrpSpPr>
          <p:grpSpPr>
            <a:xfrm>
              <a:off x="7767607" y="4870841"/>
              <a:ext cx="2692126" cy="1264656"/>
              <a:chOff x="7767607" y="4870841"/>
              <a:chExt cx="2692126" cy="1264656"/>
            </a:xfrm>
          </p:grpSpPr>
          <p:grpSp>
            <p:nvGrpSpPr>
              <p:cNvPr id="2082" name="Google Shape;2082;p16"/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83" name="Google Shape;2083;p16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4" name="Google Shape;2084;p16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5" name="Google Shape;2085;p16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6" name="Google Shape;2086;p16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7" name="Google Shape;2087;p16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88" name="Google Shape;2088;p16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089" name="Google Shape;2089;p16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0" name="Google Shape;2090;p16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1" name="Google Shape;2091;p16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92" name="Google Shape;2092;p16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093" name="Google Shape;2093;p16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4" name="Google Shape;2094;p16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5" name="Google Shape;2095;p16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6" name="Google Shape;2096;p16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97" name="Google Shape;2097;p16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098" name="Google Shape;2098;p16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9" name="Google Shape;2099;p16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00" name="Google Shape;2100;p16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01" name="Google Shape;2101;p16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102" name="Google Shape;2102;p16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3" name="Google Shape;2103;p16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04" name="Google Shape;2104;p16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5" name="Google Shape;2105;p16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6" name="Google Shape;2106;p16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7" name="Google Shape;2107;p16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8" name="Google Shape;2108;p16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9" name="Google Shape;2109;p16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16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16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2" name="Google Shape;2112;p16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3" name="Google Shape;2113;p16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16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5" name="Google Shape;2115;p16"/>
              <p:cNvGrpSpPr/>
              <p:nvPr/>
            </p:nvGrpSpPr>
            <p:grpSpPr>
              <a:xfrm>
                <a:off x="7767607" y="4870841"/>
                <a:ext cx="2080029" cy="1264656"/>
                <a:chOff x="7767607" y="4870841"/>
                <a:chExt cx="2080029" cy="1264656"/>
              </a:xfrm>
            </p:grpSpPr>
            <p:grpSp>
              <p:nvGrpSpPr>
                <p:cNvPr id="2116" name="Google Shape;2116;p16"/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17" name="Google Shape;2117;p16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18" name="Google Shape;2118;p16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9" name="Google Shape;2119;p16"/>
                <p:cNvGrpSpPr/>
                <p:nvPr/>
              </p:nvGrpSpPr>
              <p:grpSpPr>
                <a:xfrm>
                  <a:off x="9195307" y="5823489"/>
                  <a:ext cx="310186" cy="312008"/>
                  <a:chOff x="877" y="1008"/>
                  <a:chExt cx="2747" cy="2626"/>
                </a:xfrm>
              </p:grpSpPr>
              <p:pic>
                <p:nvPicPr>
                  <p:cNvPr descr="antenna_stylized" id="2120" name="Google Shape;2120;p1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2121" name="Google Shape;2121;p16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22" name="Google Shape;2122;p16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2123" name="Google Shape;2123;p16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24" name="Google Shape;2124;p16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16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6" name="Google Shape;2126;p16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7" name="Google Shape;2127;p16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8" name="Google Shape;2128;p16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9" name="Google Shape;2129;p16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30" name="Google Shape;2130;p16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31" name="Google Shape;2131;p16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2" name="Google Shape;2132;p16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3" name="Google Shape;2133;p16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4" name="Google Shape;2134;p16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5" name="Google Shape;2135;p16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6" name="Google Shape;2136;p16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37" name="Google Shape;2137;p16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8" name="Google Shape;2138;p16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9" name="Google Shape;2139;p16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0" name="Google Shape;2140;p16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1" name="Google Shape;2141;p16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16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3" name="Google Shape;2143;p16"/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44" name="Google Shape;2144;p16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5" name="Google Shape;2145;p16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6" name="Google Shape;2146;p16"/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47" name="Google Shape;2147;p16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8" name="Google Shape;2148;p16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9" name="Google Shape;2149;p16"/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50" name="Google Shape;2150;p16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51" name="Google Shape;2151;p16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52" name="Google Shape;2152;p16"/>
                <p:cNvGrpSpPr/>
                <p:nvPr/>
              </p:nvGrpSpPr>
              <p:grpSpPr>
                <a:xfrm>
                  <a:off x="9528372" y="5765818"/>
                  <a:ext cx="319264" cy="256836"/>
                  <a:chOff x="877" y="1008"/>
                  <a:chExt cx="2747" cy="2626"/>
                </a:xfrm>
              </p:grpSpPr>
              <p:pic>
                <p:nvPicPr>
                  <p:cNvPr descr="antenna_stylized" id="2153" name="Google Shape;2153;p1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2154" name="Google Shape;2154;p16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55" name="Google Shape;2155;p16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2156" name="Google Shape;2156;p16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57" name="Google Shape;2157;p16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8" name="Google Shape;2158;p16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9" name="Google Shape;2159;p16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0" name="Google Shape;2160;p16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1" name="Google Shape;2161;p16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2" name="Google Shape;2162;p16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63" name="Google Shape;2163;p16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64" name="Google Shape;2164;p16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5" name="Google Shape;2165;p16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6" name="Google Shape;2166;p16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7" name="Google Shape;2167;p16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8" name="Google Shape;2168;p16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9" name="Google Shape;2169;p16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70" name="Google Shape;2170;p16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1" name="Google Shape;2171;p16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2" name="Google Shape;2172;p16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3" name="Google Shape;2173;p16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4" name="Google Shape;2174;p16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5" name="Google Shape;2175;p16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76" name="Google Shape;2176;p16"/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177" name="Google Shape;2177;p16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16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16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16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16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82" name="Google Shape;2182;p16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183" name="Google Shape;2183;p16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4" name="Google Shape;2184;p16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85" name="Google Shape;2185;p16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86" name="Google Shape;2186;p16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187" name="Google Shape;2187;p16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8" name="Google Shape;2188;p16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89" name="Google Shape;2189;p16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p16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91" name="Google Shape;2191;p16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192" name="Google Shape;2192;p16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3" name="Google Shape;2193;p16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94" name="Google Shape;2194;p16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95" name="Google Shape;2195;p16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196" name="Google Shape;2196;p16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7" name="Google Shape;2197;p16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98" name="Google Shape;2198;p16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16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16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16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16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16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16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16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16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16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16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09" name="Google Shape;2209;p16"/>
          <p:cNvGrpSpPr/>
          <p:nvPr/>
        </p:nvGrpSpPr>
        <p:grpSpPr>
          <a:xfrm>
            <a:off x="7332141" y="1814171"/>
            <a:ext cx="4398669" cy="4440468"/>
            <a:chOff x="7295123" y="1843082"/>
            <a:chExt cx="4398669" cy="4440468"/>
          </a:xfrm>
        </p:grpSpPr>
        <p:sp>
          <p:nvSpPr>
            <p:cNvPr id="2210" name="Google Shape;2210;p16"/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3" name="Google Shape;2213;p16"/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2214" name="Google Shape;2214;p16"/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5" name="Google Shape;2215;p16"/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6" name="Google Shape;2216;p16"/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16"/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p16"/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9" name="Google Shape;2219;p16"/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0" name="Google Shape;2220;p16"/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1" name="Google Shape;2221;p16"/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2" name="Google Shape;2222;p16"/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3" name="Google Shape;2223;p16"/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4" name="Google Shape;2224;p16"/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5" name="Google Shape;2225;p16"/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26" name="Google Shape;2226;p16"/>
          <p:cNvSpPr txBox="1"/>
          <p:nvPr>
            <p:ph idx="1" type="body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27" name="Google Shape;2227;p1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7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17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 closer look at Internet structure</a:t>
            </a:r>
            <a:endParaRPr b="0" sz="5400"/>
          </a:p>
        </p:txBody>
      </p:sp>
      <p:sp>
        <p:nvSpPr>
          <p:cNvPr id="2235" name="Google Shape;2235;p17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Google Shape;2236;p17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Google Shape;2237;p17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17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17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2240" name="Google Shape;2240;p17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2241" name="Google Shape;2241;p17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2242" name="Google Shape;2242;p17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3" name="Google Shape;2243;p17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44" name="Google Shape;2244;p17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46" name="Google Shape;2246;p17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7" name="Google Shape;2247;p17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8" name="Google Shape;2248;p17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9" name="Google Shape;2249;p17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0" name="Google Shape;2250;p17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1" name="Google Shape;2251;p17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52" name="Google Shape;2252;p17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253" name="Google Shape;2253;p17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55" name="Google Shape;2255;p17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6" name="Google Shape;2256;p17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7" name="Google Shape;2257;p17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8" name="Google Shape;2258;p17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9" name="Google Shape;2259;p17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0" name="Google Shape;2260;p17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61" name="Google Shape;2261;p17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2" name="Google Shape;2262;p17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2263" name="Google Shape;2263;p17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17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2265" name="Google Shape;2265;p17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266" name="Google Shape;2266;p17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7" name="Google Shape;2267;p17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8" name="Google Shape;2268;p17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9" name="Google Shape;2269;p17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0" name="Google Shape;2270;p17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1" name="Google Shape;2271;p17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2" name="Google Shape;2272;p17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3" name="Google Shape;2273;p17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4" name="Google Shape;2274;p17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5" name="Google Shape;2275;p17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6" name="Google Shape;2276;p17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7" name="Google Shape;2277;p17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8" name="Google Shape;2278;p17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9" name="Google Shape;2279;p17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0" name="Google Shape;2280;p17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1" name="Google Shape;2281;p17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2" name="Google Shape;2282;p17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3" name="Google Shape;2283;p17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4" name="Google Shape;2284;p17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5" name="Google Shape;2285;p17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6" name="Google Shape;2286;p17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7" name="Google Shape;2287;p17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8" name="Google Shape;2288;p17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9" name="Google Shape;2289;p17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290" name="Google Shape;2290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291" name="Google Shape;2291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292" name="Google Shape;2292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3" name="Google Shape;2293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4" name="Google Shape;2294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5" name="Google Shape;2295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97" name="Google Shape;2297;p17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298" name="Google Shape;2298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299" name="Google Shape;2299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00" name="Google Shape;2300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1" name="Google Shape;2301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2" name="Google Shape;2302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3" name="Google Shape;2303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4" name="Google Shape;2304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5" name="Google Shape;2305;p17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306" name="Google Shape;2306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07" name="Google Shape;2307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08" name="Google Shape;2308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9" name="Google Shape;2309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2" name="Google Shape;2312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13" name="Google Shape;2313;p17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314" name="Google Shape;2314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15" name="Google Shape;2315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16" name="Google Shape;2316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17" name="Google Shape;2317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8" name="Google Shape;2318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9" name="Google Shape;2319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0" name="Google Shape;2320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1" name="Google Shape;2321;p17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322" name="Google Shape;2322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23" name="Google Shape;2323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24" name="Google Shape;2324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25" name="Google Shape;2325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6" name="Google Shape;2326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7" name="Google Shape;2327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9" name="Google Shape;2329;p17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330" name="Google Shape;2330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31" name="Google Shape;2331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32" name="Google Shape;2332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33" name="Google Shape;2333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4" name="Google Shape;2334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37" name="Google Shape;2337;p17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338" name="Google Shape;2338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39" name="Google Shape;2339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40" name="Google Shape;2340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41" name="Google Shape;2341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5" name="Google Shape;2345;p17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346" name="Google Shape;2346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47" name="Google Shape;2347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48" name="Google Shape;2348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49" name="Google Shape;2349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53" name="Google Shape;2353;p17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354" name="Google Shape;2354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55" name="Google Shape;2355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56" name="Google Shape;2356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57" name="Google Shape;2357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8" name="Google Shape;2358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9" name="Google Shape;2359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2361" name="Google Shape;23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362" name="Google Shape;23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7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364" name="Google Shape;236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7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p17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17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p17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9" name="Google Shape;2369;p17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p17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1" name="Google Shape;2371;p17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372" name="Google Shape;2372;p17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7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7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7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7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7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8" name="Google Shape;2378;p17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17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Google Shape;2380;p17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Google Shape;2381;p17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17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17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2384" name="Google Shape;238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2385" name="Google Shape;238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386" name="Google Shape;238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7" name="Google Shape;2387;p17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388" name="Google Shape;238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17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p17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p17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17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p17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17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5" name="Google Shape;2395;p17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396" name="Google Shape;2396;p17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7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7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7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7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7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2" name="Google Shape;2402;p17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17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17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17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7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17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2408" name="Google Shape;240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17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2410" name="Google Shape;241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1" name="Google Shape;2411;p17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412" name="Google Shape;2412;p1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7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7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7" name="Google Shape;2417;p17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418" name="Google Shape;2418;p17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17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0" name="Google Shape;2420;p17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1" name="Google Shape;2421;p17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422" name="Google Shape;2422;p17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17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4" name="Google Shape;2424;p17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7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6" name="Google Shape;2426;p17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427" name="Google Shape;2427;p17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17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9" name="Google Shape;2429;p1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7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431" name="Google Shape;2431;p17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17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33" name="Google Shape;2433;p17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17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17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7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7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4" name="Google Shape;2444;p17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2445" name="Google Shape;2445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6" name="Google Shape;2446;p17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447" name="Google Shape;2447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7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449" name="Google Shape;2449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50" name="Google Shape;2450;p17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Google Shape;2451;p17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Google Shape;2452;p17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Google Shape;2453;p17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Google Shape;2454;p17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17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17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457" name="Google Shape;2457;p17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3" name="Google Shape;2463;p17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4" name="Google Shape;2464;p17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7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p17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Google Shape;2467;p17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Google Shape;2468;p17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9" name="Google Shape;2469;p17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2470" name="Google Shape;2470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1" name="Google Shape;2471;p17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17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2473" name="Google Shape;2473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4" name="Google Shape;2474;p17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475" name="Google Shape;2475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17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477" name="Google Shape;2477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17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p17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0" name="Google Shape;2480;p17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1" name="Google Shape;2481;p17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2" name="Google Shape;2482;p17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3" name="Google Shape;2483;p17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4" name="Google Shape;2484;p17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485" name="Google Shape;2485;p17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1" name="Google Shape;2491;p17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17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3" name="Google Shape;2493;p17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4" name="Google Shape;2494;p17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5" name="Google Shape;2495;p17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Google Shape;2496;p17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7" name="Google Shape;2497;p17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498" name="Google Shape;2498;p1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3" name="Google Shape;2503;p17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504" name="Google Shape;2504;p17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17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6" name="Google Shape;2506;p17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7" name="Google Shape;2507;p17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508" name="Google Shape;2508;p17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17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0" name="Google Shape;2510;p17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12" name="Google Shape;2512;p17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513" name="Google Shape;2513;p17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17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5" name="Google Shape;2515;p1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16" name="Google Shape;2516;p17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517" name="Google Shape;2517;p17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17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9" name="Google Shape;2519;p17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17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7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7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7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7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0" name="Google Shape;2530;p17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2531" name="Google Shape;2531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2" name="Google Shape;2532;p17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3" name="Google Shape;2533;p17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4" name="Google Shape;2534;p17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2535" name="Google Shape;2535;p17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2536" name="Google Shape;2536;p1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537" name="Google Shape;2537;p17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538" name="Google Shape;2538;p17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2539" name="Google Shape;2539;p17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0" name="Google Shape;2540;p17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1" name="Google Shape;2541;p17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2" name="Google Shape;2542;p17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3" name="Google Shape;2543;p17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4" name="Google Shape;2544;p17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5" name="Google Shape;2545;p17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6" name="Google Shape;2546;p17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7" name="Google Shape;2547;p17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8" name="Google Shape;2548;p17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9" name="Google Shape;2549;p17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0" name="Google Shape;2550;p17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1" name="Google Shape;2551;p17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2" name="Google Shape;2552;p17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3" name="Google Shape;2553;p17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554" name="Google Shape;2554;p17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2555" name="Google Shape;2555;p1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556" name="Google Shape;2556;p17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557" name="Google Shape;2557;p17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58" name="Google Shape;2558;p17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9" name="Google Shape;2559;p17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0" name="Google Shape;2560;p17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1" name="Google Shape;2561;p1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2562" name="Google Shape;2562;p1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2563" name="Google Shape;2563;p1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2564" name="Google Shape;2564;p1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2565" name="Google Shape;2565;p1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66" name="Google Shape;2566;p17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2567" name="Google Shape;2567;p1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68" name="Google Shape;2568;p17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2569" name="Google Shape;2569;p17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70" name="Google Shape;2570;p17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2571" name="Google Shape;2571;p17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572" name="Google Shape;2572;p17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2573" name="Google Shape;2573;p1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574" name="Google Shape;2574;p1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575" name="Google Shape;2575;p1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576" name="Google Shape;2576;p1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7" name="Google Shape;2577;p1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8" name="Google Shape;2578;p1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9" name="Google Shape;2579;p1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2580" name="Google Shape;2580;p17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581" name="Google Shape;2581;p17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582" name="Google Shape;2582;p17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2583" name="Google Shape;2583;p17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2584" name="Google Shape;2584;p1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585" name="Google Shape;2585;p17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586" name="Google Shape;2586;p17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87" name="Google Shape;2587;p17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8" name="Google Shape;2588;p17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9" name="Google Shape;2589;p17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0" name="Google Shape;2590;p1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91" name="Google Shape;2591;p17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592" name="Google Shape;2592;p17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593" name="Google Shape;2593;p17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594" name="Google Shape;2594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595" name="Google Shape;2595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596" name="Google Shape;2596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597" name="Google Shape;2597;p17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2598" name="Google Shape;2598;p17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9" name="Google Shape;2599;p17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00" name="Google Shape;2600;p17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601" name="Google Shape;2601;p17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2602" name="Google Shape;2602;p17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3" name="Google Shape;2603;p17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4" name="Google Shape;2604;p17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5" name="Google Shape;2605;p17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6" name="Google Shape;2606;p17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7" name="Google Shape;2607;p17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8" name="Google Shape;2608;p17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9" name="Google Shape;2609;p17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10" name="Google Shape;2610;p17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2611" name="Google Shape;2611;p17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2612" name="Google Shape;2612;p17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613" name="Google Shape;2613;p17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14" name="Google Shape;2614;p1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15" name="Google Shape;2615;p1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16" name="Google Shape;2616;p1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17" name="Google Shape;2617;p1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8" name="Google Shape;2618;p1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9" name="Google Shape;2619;p1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0" name="Google Shape;2620;p1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21" name="Google Shape;2621;p17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22" name="Google Shape;2622;p17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3" name="Google Shape;2623;p17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24" name="Google Shape;2624;p17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25" name="Google Shape;2625;p17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6" name="Google Shape;2626;p17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7" name="Google Shape;2627;p17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8" name="Google Shape;2628;p17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29" name="Google Shape;2629;p17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30" name="Google Shape;2630;p1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31" name="Google Shape;2631;p1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32" name="Google Shape;2632;p1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33" name="Google Shape;2633;p1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4" name="Google Shape;2634;p1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5" name="Google Shape;2635;p1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6" name="Google Shape;2636;p1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37" name="Google Shape;2637;p17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38" name="Google Shape;2638;p17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9" name="Google Shape;2639;p17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40" name="Google Shape;2640;p17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41" name="Google Shape;2641;p17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2" name="Google Shape;2642;p17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3" name="Google Shape;2643;p17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4" name="Google Shape;2644;p17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45" name="Google Shape;2645;p17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46" name="Google Shape;2646;p1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47" name="Google Shape;2647;p1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48" name="Google Shape;2648;p1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49" name="Google Shape;2649;p1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0" name="Google Shape;2650;p1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1" name="Google Shape;2651;p1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2" name="Google Shape;2652;p1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2653" name="Google Shape;2653;p17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654" name="Google Shape;2654;p17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655" name="Google Shape;2655;p17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2656" name="Google Shape;2656;p17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657" name="Google Shape;2657;p17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658" name="Google Shape;2658;p17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659" name="Google Shape;2659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660" name="Google Shape;2660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661" name="Google Shape;2661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662" name="Google Shape;2662;p17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2663" name="Google Shape;2663;p1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664" name="Google Shape;2664;p17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665" name="Google Shape;2665;p17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666" name="Google Shape;2666;p17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7" name="Google Shape;2667;p17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8" name="Google Shape;2668;p17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9" name="Google Shape;2669;p1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2670" name="Google Shape;2670;p17"/>
          <p:cNvGrpSpPr/>
          <p:nvPr/>
        </p:nvGrpSpPr>
        <p:grpSpPr>
          <a:xfrm>
            <a:off x="7380480" y="1798646"/>
            <a:ext cx="4322981" cy="3949460"/>
            <a:chOff x="11448552" y="1676017"/>
            <a:chExt cx="4322981" cy="3949460"/>
          </a:xfrm>
        </p:grpSpPr>
        <p:sp>
          <p:nvSpPr>
            <p:cNvPr id="2671" name="Google Shape;2671;p17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17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17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6" name="Google Shape;2686;p17"/>
          <p:cNvSpPr txBox="1"/>
          <p:nvPr>
            <p:ph idx="1" type="body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indent="0" lvl="0" marL="11113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indent="-177800" lvl="0" marL="290513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87" name="Google Shape;2687;p17"/>
          <p:cNvSpPr/>
          <p:nvPr/>
        </p:nvSpPr>
        <p:spPr>
          <a:xfrm>
            <a:off x="683172" y="1681655"/>
            <a:ext cx="5787853" cy="1703362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8" name="Google Shape;2688;p1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18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18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b="0" lang="en-US" sz="6000"/>
              <a:t>A closer look at Internet structure</a:t>
            </a:r>
            <a:endParaRPr b="0" sz="6000"/>
          </a:p>
        </p:txBody>
      </p:sp>
      <p:sp>
        <p:nvSpPr>
          <p:cNvPr id="2696" name="Google Shape;2696;p18"/>
          <p:cNvSpPr txBox="1"/>
          <p:nvPr>
            <p:ph idx="1" type="body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indent="0" lvl="0" marL="11113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indent="-177800" lvl="0" marL="290513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9525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endParaRPr/>
          </a:p>
          <a:p>
            <a:pPr indent="-207962" lvl="1" marL="342900" rtl="0" algn="l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interconnected routers</a:t>
            </a:r>
            <a:endParaRPr/>
          </a:p>
          <a:p>
            <a:pPr indent="-207962" lvl="1" marL="342900" rtl="0" algn="l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network of networks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97" name="Google Shape;2697;p18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8" name="Google Shape;2698;p18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9" name="Google Shape;2699;p18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18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1" name="Google Shape;2701;p18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2702" name="Google Shape;2702;p18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2703" name="Google Shape;2703;p18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2704" name="Google Shape;2704;p18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5" name="Google Shape;2705;p18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706" name="Google Shape;2706;p18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8" name="Google Shape;2708;p18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9" name="Google Shape;2709;p18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0" name="Google Shape;2710;p18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1" name="Google Shape;2711;p18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2" name="Google Shape;2712;p18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3" name="Google Shape;2713;p18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714" name="Google Shape;2714;p18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715" name="Google Shape;2715;p18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17" name="Google Shape;2717;p18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8" name="Google Shape;2718;p18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9" name="Google Shape;2719;p18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0" name="Google Shape;2720;p18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1" name="Google Shape;2721;p18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2" name="Google Shape;2722;p18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23" name="Google Shape;2723;p18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4" name="Google Shape;2724;p18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2725" name="Google Shape;2725;p18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Google Shape;2726;p18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2727" name="Google Shape;2727;p18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728" name="Google Shape;2728;p18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9" name="Google Shape;2729;p18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0" name="Google Shape;2730;p18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1" name="Google Shape;2731;p18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2" name="Google Shape;2732;p18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3" name="Google Shape;2733;p18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4" name="Google Shape;2734;p18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5" name="Google Shape;2735;p18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6" name="Google Shape;2736;p18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7" name="Google Shape;2737;p18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8" name="Google Shape;2738;p18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9" name="Google Shape;2739;p18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0" name="Google Shape;2740;p18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1" name="Google Shape;2741;p18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2" name="Google Shape;2742;p18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3" name="Google Shape;2743;p18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4" name="Google Shape;2744;p18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5" name="Google Shape;2745;p18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6" name="Google Shape;2746;p18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7" name="Google Shape;2747;p18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8" name="Google Shape;2748;p18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9" name="Google Shape;2749;p18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0" name="Google Shape;2750;p18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1" name="Google Shape;2751;p18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752" name="Google Shape;2752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54" name="Google Shape;2754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55" name="Google Shape;2755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6" name="Google Shape;2756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7" name="Google Shape;2757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8" name="Google Shape;2758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59" name="Google Shape;2759;p18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760" name="Google Shape;2760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62" name="Google Shape;2762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63" name="Google Shape;2763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4" name="Google Shape;2764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5" name="Google Shape;2765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67" name="Google Shape;2767;p18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768" name="Google Shape;2768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70" name="Google Shape;2770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71" name="Google Shape;2771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5" name="Google Shape;2775;p18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776" name="Google Shape;2776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78" name="Google Shape;2778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79" name="Google Shape;2779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0" name="Google Shape;2780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3" name="Google Shape;2783;p18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784" name="Google Shape;2784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86" name="Google Shape;2786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7" name="Google Shape;2787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91" name="Google Shape;2791;p18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792" name="Google Shape;2792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94" name="Google Shape;2794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95" name="Google Shape;2795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99" name="Google Shape;2799;p18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800" name="Google Shape;2800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02" name="Google Shape;2802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03" name="Google Shape;2803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7" name="Google Shape;2807;p18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808" name="Google Shape;2808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10" name="Google Shape;2810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11" name="Google Shape;2811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5" name="Google Shape;2815;p18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816" name="Google Shape;2816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18" name="Google Shape;2818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19" name="Google Shape;2819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2823" name="Google Shape;28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824" name="Google Shape;28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825" name="Google Shape;2825;p18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826" name="Google Shape;282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Google Shape;2827;p18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Google Shape;2828;p18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Google Shape;2829;p18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Google Shape;2830;p18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1" name="Google Shape;2831;p18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2" name="Google Shape;2832;p18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3" name="Google Shape;2833;p18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834" name="Google Shape;2834;p18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0" name="Google Shape;2840;p18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1" name="Google Shape;2841;p18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2" name="Google Shape;2842;p18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3" name="Google Shape;2843;p18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4" name="Google Shape;2844;p18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5" name="Google Shape;2845;p18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2846" name="Google Shape;284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2847" name="Google Shape;284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848" name="Google Shape;284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9" name="Google Shape;2849;p18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850" name="Google Shape;2850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1" name="Google Shape;2851;p18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2" name="Google Shape;2852;p18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3" name="Google Shape;2853;p18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p18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5" name="Google Shape;2855;p18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p18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7" name="Google Shape;2857;p18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858" name="Google Shape;2858;p18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4" name="Google Shape;2864;p18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5" name="Google Shape;2865;p18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6" name="Google Shape;2866;p18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7" name="Google Shape;2867;p18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8" name="Google Shape;2868;p18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9" name="Google Shape;2869;p18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2870" name="Google Shape;287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871" name="Google Shape;2871;p18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2872" name="Google Shape;2872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3" name="Google Shape;2873;p18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874" name="Google Shape;2874;p1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9" name="Google Shape;2879;p18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880" name="Google Shape;2880;p18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18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2" name="Google Shape;2882;p18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3" name="Google Shape;2883;p18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884" name="Google Shape;2884;p18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18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6" name="Google Shape;2886;p18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8" name="Google Shape;2888;p18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889" name="Google Shape;2889;p18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18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1" name="Google Shape;2891;p1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2" name="Google Shape;2892;p18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893" name="Google Shape;2893;p18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18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5" name="Google Shape;2895;p18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6" name="Google Shape;2906;p18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2907" name="Google Shape;2907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8" name="Google Shape;2908;p18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909" name="Google Shape;2909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10" name="Google Shape;2910;p18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911" name="Google Shape;2911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18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3" name="Google Shape;2913;p18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4" name="Google Shape;2914;p18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5" name="Google Shape;2915;p18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6" name="Google Shape;2916;p18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Google Shape;2917;p18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8" name="Google Shape;2918;p18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919" name="Google Shape;2919;p18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5" name="Google Shape;2925;p18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6" name="Google Shape;2926;p18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Google Shape;2927;p18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Google Shape;2928;p18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9" name="Google Shape;2929;p18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0" name="Google Shape;2930;p18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1" name="Google Shape;2931;p18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2932" name="Google Shape;2932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3" name="Google Shape;2933;p18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4" name="Google Shape;2934;p18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2935" name="Google Shape;2935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6" name="Google Shape;2936;p18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937" name="Google Shape;2937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38" name="Google Shape;2938;p18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939" name="Google Shape;2939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Google Shape;2940;p18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1" name="Google Shape;2941;p18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2" name="Google Shape;2942;p18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3" name="Google Shape;2943;p18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4" name="Google Shape;2944;p18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5" name="Google Shape;2945;p18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6" name="Google Shape;2946;p18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947" name="Google Shape;2947;p18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3" name="Google Shape;2953;p18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4" name="Google Shape;2954;p18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5" name="Google Shape;2955;p18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6" name="Google Shape;2956;p18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7" name="Google Shape;2957;p18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8" name="Google Shape;2958;p18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9" name="Google Shape;2959;p18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960" name="Google Shape;2960;p1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5" name="Google Shape;2965;p18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966" name="Google Shape;2966;p18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18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68" name="Google Shape;2968;p18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9" name="Google Shape;2969;p18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970" name="Google Shape;2970;p18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18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2" name="Google Shape;2972;p18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4" name="Google Shape;2974;p18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975" name="Google Shape;2975;p18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18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7" name="Google Shape;2977;p1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78" name="Google Shape;2978;p18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979" name="Google Shape;2979;p18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18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1" name="Google Shape;2981;p18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18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18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18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18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18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2" name="Google Shape;2992;p18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2993" name="Google Shape;2993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4" name="Google Shape;2994;p18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5" name="Google Shape;2995;p18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2996" name="Google Shape;2996;p18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2997" name="Google Shape;2997;p1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98" name="Google Shape;2998;p18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999" name="Google Shape;2999;p18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3000" name="Google Shape;3000;p18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1" name="Google Shape;3001;p18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2" name="Google Shape;3002;p18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3" name="Google Shape;3003;p18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4" name="Google Shape;3004;p18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5" name="Google Shape;3005;p18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6" name="Google Shape;3006;p18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7" name="Google Shape;3007;p18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8" name="Google Shape;3008;p18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9" name="Google Shape;3009;p18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0" name="Google Shape;3010;p18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1" name="Google Shape;3011;p18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2" name="Google Shape;3012;p18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3" name="Google Shape;3013;p18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4" name="Google Shape;3014;p18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15" name="Google Shape;3015;p18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016" name="Google Shape;3016;p18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017" name="Google Shape;3017;p1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018" name="Google Shape;3018;p18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19" name="Google Shape;3019;p18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0" name="Google Shape;3020;p18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1" name="Google Shape;3021;p18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2" name="Google Shape;3022;p18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3023" name="Google Shape;3023;p1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024" name="Google Shape;3024;p1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025" name="Google Shape;3025;p1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026" name="Google Shape;3026;p1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27" name="Google Shape;3027;p18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3028" name="Google Shape;3028;p1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029" name="Google Shape;3029;p18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030" name="Google Shape;3030;p18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31" name="Google Shape;3031;p18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032" name="Google Shape;3032;p18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33" name="Google Shape;3033;p18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034" name="Google Shape;3034;p18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35" name="Google Shape;3035;p18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36" name="Google Shape;3036;p18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37" name="Google Shape;3037;p1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8" name="Google Shape;3038;p18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9" name="Google Shape;3039;p1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40" name="Google Shape;3040;p18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041" name="Google Shape;3041;p18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042" name="Google Shape;3042;p18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043" name="Google Shape;3043;p18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044" name="Google Shape;3044;p18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045" name="Google Shape;3045;p18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046" name="Google Shape;3046;p1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047" name="Google Shape;3047;p18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48" name="Google Shape;3048;p18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9" name="Google Shape;3049;p18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50" name="Google Shape;3050;p18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51" name="Google Shape;3051;p18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052" name="Google Shape;3052;p18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053" name="Google Shape;3053;p18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054" name="Google Shape;3054;p18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055" name="Google Shape;3055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056" name="Google Shape;3056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057" name="Google Shape;3057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058" name="Google Shape;3058;p18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3059" name="Google Shape;3059;p18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0" name="Google Shape;3060;p18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1" name="Google Shape;3061;p18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062" name="Google Shape;3062;p18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3063" name="Google Shape;3063;p18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4" name="Google Shape;3064;p18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5" name="Google Shape;3065;p18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6" name="Google Shape;3066;p18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7" name="Google Shape;3067;p18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8" name="Google Shape;3068;p18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9" name="Google Shape;3069;p18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0" name="Google Shape;3070;p18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1" name="Google Shape;3071;p18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072" name="Google Shape;3072;p18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3073" name="Google Shape;3073;p18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74" name="Google Shape;3074;p18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075" name="Google Shape;3075;p18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76" name="Google Shape;3076;p18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77" name="Google Shape;3077;p18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78" name="Google Shape;3078;p1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9" name="Google Shape;3079;p18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0" name="Google Shape;3080;p1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1" name="Google Shape;3081;p18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82" name="Google Shape;3082;p18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083" name="Google Shape;3083;p18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4" name="Google Shape;3084;p18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085" name="Google Shape;3085;p18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086" name="Google Shape;3086;p18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7" name="Google Shape;3087;p18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8" name="Google Shape;3088;p18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9" name="Google Shape;3089;p18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90" name="Google Shape;3090;p18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091" name="Google Shape;3091;p18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92" name="Google Shape;3092;p18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93" name="Google Shape;3093;p18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94" name="Google Shape;3094;p1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5" name="Google Shape;3095;p18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6" name="Google Shape;3096;p1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7" name="Google Shape;3097;p18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98" name="Google Shape;3098;p18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099" name="Google Shape;3099;p18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0" name="Google Shape;3100;p18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101" name="Google Shape;3101;p18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102" name="Google Shape;3102;p18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3" name="Google Shape;3103;p18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4" name="Google Shape;3104;p18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5" name="Google Shape;3105;p18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106" name="Google Shape;3106;p18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107" name="Google Shape;3107;p18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108" name="Google Shape;3108;p18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109" name="Google Shape;3109;p18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10" name="Google Shape;3110;p1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1" name="Google Shape;3111;p18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2" name="Google Shape;3112;p1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3" name="Google Shape;3113;p18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114" name="Google Shape;3114;p18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115" name="Google Shape;3115;p18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116" name="Google Shape;3116;p18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117" name="Google Shape;3117;p18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118" name="Google Shape;3118;p18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119" name="Google Shape;3119;p18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120" name="Google Shape;3120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121" name="Google Shape;3121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122" name="Google Shape;3122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123" name="Google Shape;3123;p18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124" name="Google Shape;3124;p18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125" name="Google Shape;3125;p1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126" name="Google Shape;3126;p18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127" name="Google Shape;3127;p18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8" name="Google Shape;3128;p18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9" name="Google Shape;3129;p18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0" name="Google Shape;3130;p18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131" name="Google Shape;3131;p18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3132" name="Google Shape;3132;p18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3" name="Google Shape;3133;p18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4" name="Google Shape;3134;p18"/>
          <p:cNvSpPr/>
          <p:nvPr/>
        </p:nvSpPr>
        <p:spPr>
          <a:xfrm>
            <a:off x="807652" y="1884278"/>
            <a:ext cx="5787853" cy="2921876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5" name="Google Shape;3135;p18"/>
          <p:cNvSpPr/>
          <p:nvPr/>
        </p:nvSpPr>
        <p:spPr>
          <a:xfrm>
            <a:off x="7157545" y="1523999"/>
            <a:ext cx="4550979" cy="4897821"/>
          </a:xfrm>
          <a:custGeom>
            <a:rect b="b" l="l" r="r" t="t"/>
            <a:pathLst>
              <a:path extrusionOk="0" h="4897821" w="4550979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6" name="Google Shape;3136;p1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19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3" name="Google Shape;3143;p19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 and physical media</a:t>
            </a:r>
            <a:endParaRPr b="0" sz="4800"/>
          </a:p>
        </p:txBody>
      </p:sp>
      <p:sp>
        <p:nvSpPr>
          <p:cNvPr id="3144" name="Google Shape;3144;p19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Google Shape;3145;p19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6" name="Google Shape;3146;p19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19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8" name="Google Shape;3148;p19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3149" name="Google Shape;3149;p19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3150" name="Google Shape;3150;p19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3151" name="Google Shape;3151;p19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2" name="Google Shape;3152;p19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153" name="Google Shape;3153;p19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19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55" name="Google Shape;3155;p19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6" name="Google Shape;3156;p19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7" name="Google Shape;3157;p19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8" name="Google Shape;3158;p19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9" name="Google Shape;3159;p19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0" name="Google Shape;3160;p19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61" name="Google Shape;3161;p19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62" name="Google Shape;3162;p19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3" name="Google Shape;3163;p19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64" name="Google Shape;3164;p19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5" name="Google Shape;3165;p19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6" name="Google Shape;3166;p19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7" name="Google Shape;3167;p19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8" name="Google Shape;3168;p19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9" name="Google Shape;3169;p19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70" name="Google Shape;3170;p19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1" name="Google Shape;3171;p19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3172" name="Google Shape;3172;p19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3" name="Google Shape;3173;p19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3174" name="Google Shape;3174;p19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3175" name="Google Shape;3175;p19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6" name="Google Shape;3176;p19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7" name="Google Shape;3177;p19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8" name="Google Shape;3178;p19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9" name="Google Shape;3179;p19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0" name="Google Shape;3180;p19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1" name="Google Shape;3181;p19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2" name="Google Shape;3182;p19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3" name="Google Shape;3183;p19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4" name="Google Shape;3184;p19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5" name="Google Shape;3185;p19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6" name="Google Shape;3186;p19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7" name="Google Shape;3187;p19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8" name="Google Shape;3188;p19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9" name="Google Shape;3189;p19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0" name="Google Shape;3190;p19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1" name="Google Shape;3191;p19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2" name="Google Shape;3192;p19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3" name="Google Shape;3193;p19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4" name="Google Shape;3194;p19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5" name="Google Shape;3195;p19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6" name="Google Shape;3196;p19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7" name="Google Shape;3197;p19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8" name="Google Shape;3198;p19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3199" name="Google Shape;3199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00" name="Google Shape;3200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01" name="Google Shape;3201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02" name="Google Shape;3202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06" name="Google Shape;3206;p19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3207" name="Google Shape;3207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08" name="Google Shape;3208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09" name="Google Shape;3209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10" name="Google Shape;3210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4" name="Google Shape;3214;p19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3215" name="Google Shape;3215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16" name="Google Shape;3216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17" name="Google Shape;3217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18" name="Google Shape;3218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22" name="Google Shape;3222;p19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3223" name="Google Shape;3223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24" name="Google Shape;3224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25" name="Google Shape;3225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26" name="Google Shape;3226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30" name="Google Shape;3230;p19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3231" name="Google Shape;3231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32" name="Google Shape;3232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33" name="Google Shape;3233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34" name="Google Shape;3234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38" name="Google Shape;3238;p19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3239" name="Google Shape;3239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40" name="Google Shape;3240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41" name="Google Shape;3241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2" name="Google Shape;3242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46" name="Google Shape;3246;p19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3247" name="Google Shape;3247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48" name="Google Shape;3248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49" name="Google Shape;3249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0" name="Google Shape;3250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4" name="Google Shape;3254;p19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3255" name="Google Shape;3255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56" name="Google Shape;3256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57" name="Google Shape;3257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8" name="Google Shape;3258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62" name="Google Shape;3262;p19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3263" name="Google Shape;3263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64" name="Google Shape;3264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65" name="Google Shape;3265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66" name="Google Shape;3266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3270" name="Google Shape;32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3271" name="Google Shape;327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72" name="Google Shape;3272;p19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273" name="Google Shape;327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3274" name="Google Shape;3274;p19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5" name="Google Shape;3275;p19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6" name="Google Shape;3276;p19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7" name="Google Shape;3277;p19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8" name="Google Shape;3278;p19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9" name="Google Shape;3279;p19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0" name="Google Shape;3280;p19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3281" name="Google Shape;3281;p19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19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19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19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5" name="Google Shape;3285;p19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19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7" name="Google Shape;3287;p19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8" name="Google Shape;3288;p19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9" name="Google Shape;3289;p19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0" name="Google Shape;3290;p19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1" name="Google Shape;3291;p19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2" name="Google Shape;3292;p19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3293" name="Google Shape;329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3294" name="Google Shape;329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3295" name="Google Shape;329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6" name="Google Shape;3296;p19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297" name="Google Shape;3297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8" name="Google Shape;3298;p19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9" name="Google Shape;3299;p19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19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1" name="Google Shape;3301;p19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2" name="Google Shape;3302;p19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3" name="Google Shape;3303;p19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4" name="Google Shape;3304;p19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3305" name="Google Shape;3305;p19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19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19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19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9" name="Google Shape;3309;p19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19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1" name="Google Shape;3311;p19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2" name="Google Shape;3312;p19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3" name="Google Shape;3313;p19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4" name="Google Shape;3314;p19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5" name="Google Shape;3315;p19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p19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3317" name="Google Shape;331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3318" name="Google Shape;3318;p19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3319" name="Google Shape;3319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0" name="Google Shape;3320;p19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3321" name="Google Shape;3321;p1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19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1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4" name="Google Shape;3324;p1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5" name="Google Shape;3325;p19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6" name="Google Shape;3326;p19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327" name="Google Shape;3327;p19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19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9" name="Google Shape;3329;p19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30" name="Google Shape;3330;p19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331" name="Google Shape;3331;p19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19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3" name="Google Shape;3333;p19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19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35" name="Google Shape;3335;p19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336" name="Google Shape;3336;p19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19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8" name="Google Shape;3338;p1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9" name="Google Shape;3339;p19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340" name="Google Shape;3340;p19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p19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42" name="Google Shape;3342;p19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1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1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19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1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19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19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19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19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19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19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3" name="Google Shape;3353;p19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3354" name="Google Shape;3354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5" name="Google Shape;3355;p19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3356" name="Google Shape;3356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3357" name="Google Shape;3357;p19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358" name="Google Shape;3358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3359" name="Google Shape;3359;p19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0" name="Google Shape;3360;p19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1" name="Google Shape;3361;p19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2" name="Google Shape;3362;p19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3" name="Google Shape;3363;p19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4" name="Google Shape;3364;p19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5" name="Google Shape;3365;p19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3366" name="Google Shape;3366;p19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7" name="Google Shape;3367;p19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19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19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0" name="Google Shape;3370;p19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1" name="Google Shape;3371;p19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2" name="Google Shape;3372;p19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3" name="Google Shape;3373;p19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4" name="Google Shape;3374;p19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5" name="Google Shape;3375;p19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6" name="Google Shape;3376;p19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7" name="Google Shape;3377;p19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8" name="Google Shape;3378;p19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3379" name="Google Shape;3379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0" name="Google Shape;3380;p19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1" name="Google Shape;3381;p19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3382" name="Google Shape;3382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3" name="Google Shape;3383;p19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3384" name="Google Shape;3384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3385" name="Google Shape;3385;p19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386" name="Google Shape;3386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87" name="Google Shape;3387;p19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8" name="Google Shape;3388;p19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9" name="Google Shape;3389;p19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0" name="Google Shape;3390;p19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1" name="Google Shape;3391;p19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2" name="Google Shape;3392;p19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3" name="Google Shape;3393;p19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3394" name="Google Shape;3394;p19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19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19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7" name="Google Shape;3397;p19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8" name="Google Shape;3398;p19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9" name="Google Shape;3399;p19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0" name="Google Shape;3400;p19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1" name="Google Shape;3401;p19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2" name="Google Shape;3402;p19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3" name="Google Shape;3403;p19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4" name="Google Shape;3404;p19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5" name="Google Shape;3405;p19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6" name="Google Shape;3406;p19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3407" name="Google Shape;3407;p1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19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1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0" name="Google Shape;3410;p1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1" name="Google Shape;3411;p19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2" name="Google Shape;3412;p19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413" name="Google Shape;3413;p19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19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5" name="Google Shape;3415;p19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6" name="Google Shape;3416;p19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417" name="Google Shape;3417;p19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19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9" name="Google Shape;3419;p19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19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21" name="Google Shape;3421;p19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422" name="Google Shape;3422;p19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19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4" name="Google Shape;3424;p1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5" name="Google Shape;3425;p19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426" name="Google Shape;3426;p19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19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8" name="Google Shape;3428;p19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1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0" name="Google Shape;3430;p1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1" name="Google Shape;3431;p19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1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19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19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19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19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19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19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9" name="Google Shape;3439;p19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3440" name="Google Shape;3440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1" name="Google Shape;3441;p19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2" name="Google Shape;3442;p19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3" name="Google Shape;3443;p19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3444" name="Google Shape;3444;p19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3445" name="Google Shape;3445;p1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46" name="Google Shape;3446;p19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447" name="Google Shape;3447;p19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3448" name="Google Shape;3448;p19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9" name="Google Shape;3449;p19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0" name="Google Shape;3450;p19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1" name="Google Shape;3451;p19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2" name="Google Shape;3452;p19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3" name="Google Shape;3453;p19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4" name="Google Shape;3454;p19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5" name="Google Shape;3455;p19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6" name="Google Shape;3456;p19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7" name="Google Shape;3457;p19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8" name="Google Shape;3458;p19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9" name="Google Shape;3459;p19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0" name="Google Shape;3460;p19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1" name="Google Shape;3461;p19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2" name="Google Shape;3462;p19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63" name="Google Shape;3463;p19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464" name="Google Shape;3464;p19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465" name="Google Shape;3465;p19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466" name="Google Shape;3466;p19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467" name="Google Shape;3467;p19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8" name="Google Shape;3468;p19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9" name="Google Shape;3469;p19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0" name="Google Shape;3470;p19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3471" name="Google Shape;3471;p1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472" name="Google Shape;3472;p1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473" name="Google Shape;3473;p1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474" name="Google Shape;3474;p1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75" name="Google Shape;3475;p19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3476" name="Google Shape;3476;p1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77" name="Google Shape;3477;p19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478" name="Google Shape;3478;p19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79" name="Google Shape;3479;p19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480" name="Google Shape;3480;p19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481" name="Google Shape;3481;p19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482" name="Google Shape;3482;p19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483" name="Google Shape;3483;p19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484" name="Google Shape;3484;p19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485" name="Google Shape;3485;p19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6" name="Google Shape;3486;p19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7" name="Google Shape;3487;p19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8" name="Google Shape;3488;p19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489" name="Google Shape;3489;p19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490" name="Google Shape;3490;p19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491" name="Google Shape;3491;p19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492" name="Google Shape;3492;p19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493" name="Google Shape;3493;p19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494" name="Google Shape;3494;p19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495" name="Google Shape;3495;p19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496" name="Google Shape;3496;p19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7" name="Google Shape;3497;p19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8" name="Google Shape;3498;p19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9" name="Google Shape;3499;p19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500" name="Google Shape;3500;p19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501" name="Google Shape;3501;p19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502" name="Google Shape;3502;p19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503" name="Google Shape;3503;p19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04" name="Google Shape;3504;p19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05" name="Google Shape;3505;p19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506" name="Google Shape;3506;p19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3507" name="Google Shape;3507;p19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8" name="Google Shape;3508;p19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9" name="Google Shape;3509;p19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510" name="Google Shape;3510;p19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3511" name="Google Shape;3511;p19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2" name="Google Shape;3512;p19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3" name="Google Shape;3513;p19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4" name="Google Shape;3514;p19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5" name="Google Shape;3515;p19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6" name="Google Shape;3516;p19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7" name="Google Shape;3517;p19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8" name="Google Shape;3518;p19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9" name="Google Shape;3519;p19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520" name="Google Shape;3520;p19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3521" name="Google Shape;3521;p19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522" name="Google Shape;3522;p19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23" name="Google Shape;3523;p19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24" name="Google Shape;3524;p19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25" name="Google Shape;3525;p19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26" name="Google Shape;3526;p19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7" name="Google Shape;3527;p19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8" name="Google Shape;3528;p19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9" name="Google Shape;3529;p19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30" name="Google Shape;3530;p19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31" name="Google Shape;3531;p19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2" name="Google Shape;3532;p19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33" name="Google Shape;3533;p19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34" name="Google Shape;3534;p19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5" name="Google Shape;3535;p19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6" name="Google Shape;3536;p19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7" name="Google Shape;3537;p19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38" name="Google Shape;3538;p19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39" name="Google Shape;3539;p19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40" name="Google Shape;3540;p19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41" name="Google Shape;3541;p19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42" name="Google Shape;3542;p19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3" name="Google Shape;3543;p19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4" name="Google Shape;3544;p19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5" name="Google Shape;3545;p19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46" name="Google Shape;3546;p19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47" name="Google Shape;3547;p19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8" name="Google Shape;3548;p19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49" name="Google Shape;3549;p19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50" name="Google Shape;3550;p19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1" name="Google Shape;3551;p19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2" name="Google Shape;3552;p19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3" name="Google Shape;3553;p19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54" name="Google Shape;3554;p19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55" name="Google Shape;3555;p19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56" name="Google Shape;3556;p19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57" name="Google Shape;3557;p19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58" name="Google Shape;3558;p19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9" name="Google Shape;3559;p19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0" name="Google Shape;3560;p19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1" name="Google Shape;3561;p19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562" name="Google Shape;3562;p19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563" name="Google Shape;3563;p19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564" name="Google Shape;3564;p19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565" name="Google Shape;3565;p19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566" name="Google Shape;3566;p19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567" name="Google Shape;3567;p19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568" name="Google Shape;3568;p19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69" name="Google Shape;3569;p19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70" name="Google Shape;3570;p19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571" name="Google Shape;3571;p19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572" name="Google Shape;3572;p19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573" name="Google Shape;3573;p19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574" name="Google Shape;3574;p19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575" name="Google Shape;3575;p19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6" name="Google Shape;3576;p19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7" name="Google Shape;3577;p19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8" name="Google Shape;3578;p19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579" name="Google Shape;3579;p19"/>
          <p:cNvGrpSpPr/>
          <p:nvPr/>
        </p:nvGrpSpPr>
        <p:grpSpPr>
          <a:xfrm>
            <a:off x="7380480" y="1798646"/>
            <a:ext cx="4322981" cy="3949460"/>
            <a:chOff x="11448552" y="1676017"/>
            <a:chExt cx="4322981" cy="3949460"/>
          </a:xfrm>
        </p:grpSpPr>
        <p:sp>
          <p:nvSpPr>
            <p:cNvPr id="3580" name="Google Shape;3580;p19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1" name="Google Shape;3581;p19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2" name="Google Shape;3582;p19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3" name="Google Shape;3583;p19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4" name="Google Shape;3584;p19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5" name="Google Shape;3585;p19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Google Shape;3586;p19"/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7" name="Google Shape;3587;p19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8" name="Google Shape;3588;p19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9" name="Google Shape;3589;p19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0" name="Google Shape;3590;p19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1" name="Google Shape;3591;p19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19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19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19"/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5" name="Google Shape;3595;p19"/>
          <p:cNvSpPr txBox="1"/>
          <p:nvPr>
            <p:ph idx="1" type="body"/>
          </p:nvPr>
        </p:nvSpPr>
        <p:spPr>
          <a:xfrm>
            <a:off x="839285" y="1424002"/>
            <a:ext cx="5823897" cy="26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rgbClr val="CC0000"/>
                </a:solidFill>
              </a:rPr>
              <a:t>Q: How to connect end systems to edge router?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residential access nets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institutional access networks (school, company)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mobile access networks (WiFi, 4G/5G)</a:t>
            </a:r>
            <a:endParaRPr sz="2400">
              <a:solidFill>
                <a:srgbClr val="FF0000"/>
              </a:solidFill>
            </a:endParaRPr>
          </a:p>
          <a:p>
            <a:pPr indent="0" lvl="0" marL="174625" rtl="0" algn="l">
              <a:lnSpc>
                <a:spcPct val="90000"/>
              </a:lnSpc>
              <a:spcBef>
                <a:spcPts val="172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96" name="Google Shape;3596;p1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20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networks: cable-based access</a:t>
            </a:r>
            <a:endParaRPr b="0" sz="4800"/>
          </a:p>
        </p:txBody>
      </p:sp>
      <p:sp>
        <p:nvSpPr>
          <p:cNvPr id="3603" name="Google Shape;3603;p20"/>
          <p:cNvSpPr/>
          <p:nvPr/>
        </p:nvSpPr>
        <p:spPr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4" name="Google Shape;3604;p20"/>
          <p:cNvCxnSpPr/>
          <p:nvPr/>
        </p:nvCxnSpPr>
        <p:spPr>
          <a:xfrm flipH="1" rot="10800000">
            <a:off x="2398767" y="2237361"/>
            <a:ext cx="3651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5" name="Google Shape;3605;p20"/>
          <p:cNvSpPr txBox="1"/>
          <p:nvPr/>
        </p:nvSpPr>
        <p:spPr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3606" name="Google Shape;3606;p20"/>
          <p:cNvSpPr txBox="1"/>
          <p:nvPr/>
        </p:nvSpPr>
        <p:spPr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3607" name="Google Shape;3607;p20"/>
          <p:cNvGrpSpPr/>
          <p:nvPr/>
        </p:nvGrpSpPr>
        <p:grpSpPr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3608" name="Google Shape;3608;p20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20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20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20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20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20"/>
            <p:cNvSpPr/>
            <p:nvPr/>
          </p:nvSpPr>
          <p:spPr>
            <a:xfrm flipH="1" rot="10800000">
              <a:off x="322" y="890"/>
              <a:ext cx="859" cy="1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4" name="Google Shape;3614;p20"/>
          <p:cNvSpPr/>
          <p:nvPr/>
        </p:nvSpPr>
        <p:spPr>
          <a:xfrm>
            <a:off x="1859017" y="1275336"/>
            <a:ext cx="2268538" cy="468312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5" name="Google Shape;3615;p20"/>
          <p:cNvSpPr/>
          <p:nvPr/>
        </p:nvSpPr>
        <p:spPr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6" name="Google Shape;3616;p20"/>
          <p:cNvSpPr/>
          <p:nvPr/>
        </p:nvSpPr>
        <p:spPr>
          <a:xfrm>
            <a:off x="3084567" y="1730948"/>
            <a:ext cx="479425" cy="434975"/>
          </a:xfrm>
          <a:custGeom>
            <a:rect b="b" l="l" r="r" t="t"/>
            <a:pathLst>
              <a:path extrusionOk="0" h="274" w="381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7" name="Google Shape;3617;p20"/>
          <p:cNvCxnSpPr/>
          <p:nvPr/>
        </p:nvCxnSpPr>
        <p:spPr>
          <a:xfrm rot="10800000">
            <a:off x="3383017" y="2237361"/>
            <a:ext cx="2397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v" id="3618" name="Google Shape;36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9" name="Google Shape;3619;p20"/>
          <p:cNvGrpSpPr/>
          <p:nvPr/>
        </p:nvGrpSpPr>
        <p:grpSpPr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3620" name="Google Shape;3620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21" name="Google Shape;3621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22" name="Google Shape;3622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23" name="Google Shape;3623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24" name="Google Shape;3624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25" name="Google Shape;3625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6" name="Google Shape;3626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7" name="Google Shape;3627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8" name="Google Shape;3628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9" name="Google Shape;3629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0" name="Google Shape;3630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31" name="Google Shape;3631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32" name="Google Shape;3632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3" name="Google Shape;3633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34" name="Google Shape;3634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35" name="Google Shape;3635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36" name="Google Shape;3636;p20"/>
          <p:cNvGrpSpPr/>
          <p:nvPr/>
        </p:nvGrpSpPr>
        <p:grpSpPr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3637" name="Google Shape;3637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38" name="Google Shape;3638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39" name="Google Shape;3639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40" name="Google Shape;3640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41" name="Google Shape;3641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42" name="Google Shape;3642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3" name="Google Shape;3643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4" name="Google Shape;3644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5" name="Google Shape;3645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6" name="Google Shape;3646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7" name="Google Shape;3647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48" name="Google Shape;3648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9" name="Google Shape;3649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0" name="Google Shape;3650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51" name="Google Shape;3651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52" name="Google Shape;3652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53" name="Google Shape;3653;p20"/>
          <p:cNvGrpSpPr/>
          <p:nvPr/>
        </p:nvGrpSpPr>
        <p:grpSpPr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3654" name="Google Shape;3654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55" name="Google Shape;3655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56" name="Google Shape;3656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57" name="Google Shape;3657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58" name="Google Shape;3658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59" name="Google Shape;3659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0" name="Google Shape;3660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1" name="Google Shape;3661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2" name="Google Shape;3662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3" name="Google Shape;3663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4" name="Google Shape;3664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65" name="Google Shape;3665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6" name="Google Shape;3666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68" name="Google Shape;3668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69" name="Google Shape;3669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70" name="Google Shape;3670;p20"/>
          <p:cNvGrpSpPr/>
          <p:nvPr/>
        </p:nvGrpSpPr>
        <p:grpSpPr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3671" name="Google Shape;3671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2" name="Google Shape;3672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73" name="Google Shape;3673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74" name="Google Shape;3674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75" name="Google Shape;3675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76" name="Google Shape;3676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7" name="Google Shape;3677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8" name="Google Shape;3678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9" name="Google Shape;3679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0" name="Google Shape;3680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1" name="Google Shape;3681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82" name="Google Shape;3682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3" name="Google Shape;3683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85" name="Google Shape;3685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86" name="Google Shape;3686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687" name="Google Shape;3687;p20"/>
          <p:cNvCxnSpPr/>
          <p:nvPr/>
        </p:nvCxnSpPr>
        <p:spPr>
          <a:xfrm>
            <a:off x="3657655" y="2248473"/>
            <a:ext cx="369093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88" name="Google Shape;3688;p20"/>
          <p:cNvGrpSpPr/>
          <p:nvPr/>
        </p:nvGrpSpPr>
        <p:grpSpPr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3689" name="Google Shape;3689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0" name="Google Shape;3690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91" name="Google Shape;3691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92" name="Google Shape;3692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93" name="Google Shape;3693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94" name="Google Shape;3694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5" name="Google Shape;3695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6" name="Google Shape;3696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7" name="Google Shape;3697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8" name="Google Shape;3698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9" name="Google Shape;3699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700" name="Google Shape;3700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01" name="Google Shape;3701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2" name="Google Shape;3702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3" name="Google Shape;3703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704" name="Google Shape;3704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705" name="Google Shape;3705;p20"/>
          <p:cNvSpPr txBox="1"/>
          <p:nvPr/>
        </p:nvSpPr>
        <p:spPr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cxnSp>
        <p:nvCxnSpPr>
          <p:cNvPr id="3706" name="Google Shape;3706;p20"/>
          <p:cNvCxnSpPr/>
          <p:nvPr/>
        </p:nvCxnSpPr>
        <p:spPr>
          <a:xfrm flipH="1">
            <a:off x="4751442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7" name="Google Shape;3707;p20"/>
          <p:cNvCxnSpPr/>
          <p:nvPr/>
        </p:nvCxnSpPr>
        <p:spPr>
          <a:xfrm flipH="1">
            <a:off x="565631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8" name="Google Shape;3708;p20"/>
          <p:cNvCxnSpPr/>
          <p:nvPr/>
        </p:nvCxnSpPr>
        <p:spPr>
          <a:xfrm flipH="1">
            <a:off x="679296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9" name="Google Shape;3709;p20"/>
          <p:cNvSpPr/>
          <p:nvPr/>
        </p:nvSpPr>
        <p:spPr>
          <a:xfrm>
            <a:off x="5742042" y="225482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0" name="Google Shape;3710;p20"/>
          <p:cNvSpPr/>
          <p:nvPr/>
        </p:nvSpPr>
        <p:spPr>
          <a:xfrm>
            <a:off x="4875267" y="224847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1" name="Google Shape;3711;p20"/>
          <p:cNvSpPr/>
          <p:nvPr/>
        </p:nvSpPr>
        <p:spPr>
          <a:xfrm>
            <a:off x="7086655" y="1823023"/>
            <a:ext cx="955675" cy="7000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2" name="Google Shape;3712;p20"/>
          <p:cNvSpPr txBox="1"/>
          <p:nvPr/>
        </p:nvSpPr>
        <p:spPr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 headend</a:t>
            </a:r>
            <a:endParaRPr/>
          </a:p>
        </p:txBody>
      </p:sp>
      <p:sp>
        <p:nvSpPr>
          <p:cNvPr id="3713" name="Google Shape;3713;p20"/>
          <p:cNvSpPr/>
          <p:nvPr/>
        </p:nvSpPr>
        <p:spPr>
          <a:xfrm>
            <a:off x="7343830" y="2005586"/>
            <a:ext cx="330200" cy="454025"/>
          </a:xfrm>
          <a:custGeom>
            <a:rect b="b" l="l" r="r" t="t"/>
            <a:pathLst>
              <a:path extrusionOk="0" h="412" w="318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DA9DB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4" name="Google Shape;3714;p20"/>
          <p:cNvSpPr/>
          <p:nvPr/>
        </p:nvSpPr>
        <p:spPr>
          <a:xfrm>
            <a:off x="7345417" y="1940498"/>
            <a:ext cx="366713" cy="406400"/>
          </a:xfrm>
          <a:custGeom>
            <a:rect b="b" l="l" r="r" t="t"/>
            <a:pathLst>
              <a:path extrusionOk="0" h="369" w="353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2F549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5" name="Google Shape;3715;p20"/>
          <p:cNvCxnSpPr/>
          <p:nvPr/>
        </p:nvCxnSpPr>
        <p:spPr>
          <a:xfrm flipH="1">
            <a:off x="7670855" y="2064323"/>
            <a:ext cx="34925" cy="682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6" name="Google Shape;3716;p20"/>
          <p:cNvCxnSpPr/>
          <p:nvPr/>
        </p:nvCxnSpPr>
        <p:spPr>
          <a:xfrm>
            <a:off x="7372405" y="2235773"/>
            <a:ext cx="2682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7" name="Google Shape;3717;p20"/>
          <p:cNvSpPr/>
          <p:nvPr/>
        </p:nvSpPr>
        <p:spPr>
          <a:xfrm>
            <a:off x="7366055" y="2059561"/>
            <a:ext cx="274637" cy="115887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8" name="Google Shape;3718;p20"/>
          <p:cNvSpPr/>
          <p:nvPr/>
        </p:nvSpPr>
        <p:spPr>
          <a:xfrm flipH="1" rot="10800000">
            <a:off x="7366055" y="2296098"/>
            <a:ext cx="274637" cy="114300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9" name="Google Shape;3719;p20"/>
          <p:cNvSpPr/>
          <p:nvPr/>
        </p:nvSpPr>
        <p:spPr>
          <a:xfrm>
            <a:off x="6946955" y="1559498"/>
            <a:ext cx="1206500" cy="26193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0" name="Google Shape;3720;p20"/>
          <p:cNvGrpSpPr/>
          <p:nvPr/>
        </p:nvGrpSpPr>
        <p:grpSpPr>
          <a:xfrm>
            <a:off x="4857805" y="3221611"/>
            <a:ext cx="2043112" cy="958850"/>
            <a:chOff x="2505" y="826"/>
            <a:chExt cx="1287" cy="604"/>
          </a:xfrm>
        </p:grpSpPr>
        <p:cxnSp>
          <p:nvCxnSpPr>
            <p:cNvPr id="3721" name="Google Shape;3721;p20"/>
            <p:cNvCxnSpPr/>
            <p:nvPr/>
          </p:nvCxnSpPr>
          <p:spPr>
            <a:xfrm flipH="1">
              <a:off x="2505" y="1115"/>
              <a:ext cx="128" cy="29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22" name="Google Shape;3722;p20"/>
            <p:cNvSpPr/>
            <p:nvPr/>
          </p:nvSpPr>
          <p:spPr>
            <a:xfrm>
              <a:off x="2548" y="826"/>
              <a:ext cx="562" cy="266"/>
            </a:xfrm>
            <a:custGeom>
              <a:rect b="b" l="l" r="r" t="t"/>
              <a:pathLst>
                <a:path extrusionOk="0" h="266" w="562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20"/>
            <p:cNvSpPr/>
            <p:nvPr/>
          </p:nvSpPr>
          <p:spPr>
            <a:xfrm>
              <a:off x="3523" y="830"/>
              <a:ext cx="269" cy="266"/>
            </a:xfrm>
            <a:custGeom>
              <a:rect b="b" l="l" r="r" t="t"/>
              <a:pathLst>
                <a:path extrusionOk="0" h="266" w="562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24" name="Google Shape;3724;p20"/>
            <p:cNvCxnSpPr/>
            <p:nvPr/>
          </p:nvCxnSpPr>
          <p:spPr>
            <a:xfrm flipH="1">
              <a:off x="3433" y="1137"/>
              <a:ext cx="128" cy="29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25" name="Google Shape;3725;p20"/>
          <p:cNvGrpSpPr/>
          <p:nvPr/>
        </p:nvGrpSpPr>
        <p:grpSpPr>
          <a:xfrm>
            <a:off x="4148192" y="3378773"/>
            <a:ext cx="3021013" cy="2114550"/>
            <a:chOff x="2606" y="951"/>
            <a:chExt cx="1903" cy="1332"/>
          </a:xfrm>
        </p:grpSpPr>
        <p:sp>
          <p:nvSpPr>
            <p:cNvPr id="3726" name="Google Shape;3726;p20"/>
            <p:cNvSpPr txBox="1"/>
            <p:nvPr/>
          </p:nvSpPr>
          <p:spPr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Channels</a:t>
              </a:r>
              <a:endParaRPr/>
            </a:p>
          </p:txBody>
        </p:sp>
        <p:cxnSp>
          <p:nvCxnSpPr>
            <p:cNvPr id="3727" name="Google Shape;3727;p20"/>
            <p:cNvCxnSpPr/>
            <p:nvPr/>
          </p:nvCxnSpPr>
          <p:spPr>
            <a:xfrm>
              <a:off x="2994" y="951"/>
              <a:ext cx="0" cy="97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8" name="Google Shape;3728;p20"/>
            <p:cNvCxnSpPr/>
            <p:nvPr/>
          </p:nvCxnSpPr>
          <p:spPr>
            <a:xfrm>
              <a:off x="2988" y="1935"/>
              <a:ext cx="1464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9" name="Google Shape;3729;p20"/>
            <p:cNvSpPr txBox="1"/>
            <p:nvPr/>
          </p:nvSpPr>
          <p:spPr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cxnSp>
          <p:nvCxnSpPr>
            <p:cNvPr id="3730" name="Google Shape;3730;p20"/>
            <p:cNvCxnSpPr/>
            <p:nvPr/>
          </p:nvCxnSpPr>
          <p:spPr>
            <a:xfrm>
              <a:off x="3150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1" name="Google Shape;3731;p20"/>
            <p:cNvSpPr txBox="1"/>
            <p:nvPr/>
          </p:nvSpPr>
          <p:spPr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2" name="Google Shape;3732;p20"/>
            <p:cNvSpPr txBox="1"/>
            <p:nvPr/>
          </p:nvSpPr>
          <p:spPr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3" name="Google Shape;3733;p20"/>
            <p:cNvSpPr txBox="1"/>
            <p:nvPr/>
          </p:nvSpPr>
          <p:spPr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4" name="Google Shape;3734;p20"/>
            <p:cNvSpPr txBox="1"/>
            <p:nvPr/>
          </p:nvSpPr>
          <p:spPr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5" name="Google Shape;3735;p20"/>
            <p:cNvSpPr txBox="1"/>
            <p:nvPr/>
          </p:nvSpPr>
          <p:spPr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6" name="Google Shape;3736;p20"/>
            <p:cNvSpPr txBox="1"/>
            <p:nvPr/>
          </p:nvSpPr>
          <p:spPr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737" name="Google Shape;3737;p20"/>
            <p:cNvSpPr txBox="1"/>
            <p:nvPr/>
          </p:nvSpPr>
          <p:spPr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738" name="Google Shape;3738;p20"/>
            <p:cNvSpPr txBox="1"/>
            <p:nvPr/>
          </p:nvSpPr>
          <p:spPr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3739" name="Google Shape;3739;p20"/>
            <p:cNvCxnSpPr/>
            <p:nvPr/>
          </p:nvCxnSpPr>
          <p:spPr>
            <a:xfrm>
              <a:off x="3334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0" name="Google Shape;3740;p20"/>
            <p:cNvCxnSpPr/>
            <p:nvPr/>
          </p:nvCxnSpPr>
          <p:spPr>
            <a:xfrm>
              <a:off x="3514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1" name="Google Shape;3741;p20"/>
            <p:cNvCxnSpPr/>
            <p:nvPr/>
          </p:nvCxnSpPr>
          <p:spPr>
            <a:xfrm>
              <a:off x="3698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2" name="Google Shape;3742;p20"/>
            <p:cNvCxnSpPr/>
            <p:nvPr/>
          </p:nvCxnSpPr>
          <p:spPr>
            <a:xfrm>
              <a:off x="3886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3" name="Google Shape;3743;p20"/>
            <p:cNvCxnSpPr/>
            <p:nvPr/>
          </p:nvCxnSpPr>
          <p:spPr>
            <a:xfrm>
              <a:off x="4062" y="1871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4" name="Google Shape;3744;p20"/>
            <p:cNvCxnSpPr/>
            <p:nvPr/>
          </p:nvCxnSpPr>
          <p:spPr>
            <a:xfrm>
              <a:off x="4218" y="1867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5" name="Google Shape;3745;p20"/>
            <p:cNvCxnSpPr/>
            <p:nvPr/>
          </p:nvCxnSpPr>
          <p:spPr>
            <a:xfrm>
              <a:off x="4362" y="1859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6" name="Google Shape;3746;p20"/>
            <p:cNvSpPr txBox="1"/>
            <p:nvPr/>
          </p:nvSpPr>
          <p:spPr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747" name="Google Shape;3747;p20"/>
            <p:cNvSpPr txBox="1"/>
            <p:nvPr/>
          </p:nvSpPr>
          <p:spPr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3748" name="Google Shape;3748;p20"/>
            <p:cNvSpPr txBox="1"/>
            <p:nvPr/>
          </p:nvSpPr>
          <p:spPr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3749" name="Google Shape;3749;p20"/>
            <p:cNvSpPr txBox="1"/>
            <p:nvPr/>
          </p:nvSpPr>
          <p:spPr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3750" name="Google Shape;3750;p20"/>
            <p:cNvSpPr txBox="1"/>
            <p:nvPr/>
          </p:nvSpPr>
          <p:spPr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3751" name="Google Shape;3751;p20"/>
            <p:cNvSpPr txBox="1"/>
            <p:nvPr/>
          </p:nvSpPr>
          <p:spPr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3752" name="Google Shape;3752;p20"/>
            <p:cNvSpPr txBox="1"/>
            <p:nvPr/>
          </p:nvSpPr>
          <p:spPr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3753" name="Google Shape;3753;p20"/>
            <p:cNvSpPr txBox="1"/>
            <p:nvPr/>
          </p:nvSpPr>
          <p:spPr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3754" name="Google Shape;3754;p20"/>
            <p:cNvSpPr txBox="1"/>
            <p:nvPr/>
          </p:nvSpPr>
          <p:spPr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3755" name="Google Shape;3755;p20"/>
            <p:cNvSpPr/>
            <p:nvPr/>
          </p:nvSpPr>
          <p:spPr>
            <a:xfrm>
              <a:off x="2606" y="969"/>
              <a:ext cx="375" cy="969"/>
            </a:xfrm>
            <a:custGeom>
              <a:rect b="b" l="l" r="r" t="t"/>
              <a:pathLst>
                <a:path extrusionOk="0" h="969" w="375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>
              <a:gsLst>
                <a:gs pos="0">
                  <a:srgbClr val="0000A8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6" name="Google Shape;3756;p20"/>
          <p:cNvGrpSpPr/>
          <p:nvPr/>
        </p:nvGrpSpPr>
        <p:grpSpPr>
          <a:xfrm flipH="1" rot="10800000">
            <a:off x="2457505" y="2273873"/>
            <a:ext cx="1689100" cy="2092326"/>
            <a:chOff x="1497" y="1352"/>
            <a:chExt cx="1064" cy="1318"/>
          </a:xfrm>
        </p:grpSpPr>
        <p:grpSp>
          <p:nvGrpSpPr>
            <p:cNvPr id="3757" name="Google Shape;3757;p20"/>
            <p:cNvGrpSpPr/>
            <p:nvPr/>
          </p:nvGrpSpPr>
          <p:grpSpPr>
            <a:xfrm>
              <a:off x="1497" y="1352"/>
              <a:ext cx="1064" cy="217"/>
              <a:chOff x="1600" y="1475"/>
              <a:chExt cx="1064" cy="217"/>
            </a:xfrm>
          </p:grpSpPr>
          <p:sp>
            <p:nvSpPr>
              <p:cNvPr id="3758" name="Google Shape;3758;p20"/>
              <p:cNvSpPr/>
              <p:nvPr/>
            </p:nvSpPr>
            <p:spPr>
              <a:xfrm rot="10800000">
                <a:off x="2358" y="1500"/>
                <a:ext cx="168" cy="174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>
                <a:off x="1614" y="1494"/>
                <a:ext cx="896" cy="198"/>
              </a:xfrm>
              <a:custGeom>
                <a:rect b="b" l="l" r="r" t="t"/>
                <a:pathLst>
                  <a:path extrusionOk="0" h="198" w="896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50000">
                    <a:schemeClr val="lt1"/>
                  </a:gs>
                  <a:gs pos="100000">
                    <a:schemeClr val="dk1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20"/>
              <p:cNvSpPr txBox="1"/>
              <p:nvPr/>
            </p:nvSpPr>
            <p:spPr>
              <a:xfrm rot="10800000">
                <a:off x="1600" y="1475"/>
                <a:ext cx="896" cy="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20"/>
              <p:cNvSpPr txBox="1"/>
              <p:nvPr/>
            </p:nvSpPr>
            <p:spPr>
              <a:xfrm rot="10800000">
                <a:off x="2509" y="1525"/>
                <a:ext cx="44" cy="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763" name="Google Shape;3763;p20"/>
              <p:cNvCxnSpPr/>
              <p:nvPr/>
            </p:nvCxnSpPr>
            <p:spPr>
              <a:xfrm>
                <a:off x="2526" y="1584"/>
                <a:ext cx="138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764" name="Google Shape;3764;p20"/>
            <p:cNvSpPr/>
            <p:nvPr/>
          </p:nvSpPr>
          <p:spPr>
            <a:xfrm>
              <a:off x="1536" y="1563"/>
              <a:ext cx="1015" cy="1107"/>
            </a:xfrm>
            <a:custGeom>
              <a:rect b="b" l="l" r="r" t="t"/>
              <a:pathLst>
                <a:path extrusionOk="0" h="1107" w="1015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0000A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0"/>
            <p:cNvSpPr txBox="1"/>
            <p:nvPr/>
          </p:nvSpPr>
          <p:spPr>
            <a:xfrm rot="10800000">
              <a:off x="1525" y="1550"/>
              <a:ext cx="1015" cy="1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6" name="Google Shape;3766;p20"/>
          <p:cNvSpPr txBox="1"/>
          <p:nvPr/>
        </p:nvSpPr>
        <p:spPr>
          <a:xfrm>
            <a:off x="1551869" y="5790510"/>
            <a:ext cx="9964671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frequency division multiplexing (FDM):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different channels transmitted in different frequency bands</a:t>
            </a:r>
            <a:endParaRPr/>
          </a:p>
        </p:txBody>
      </p:sp>
      <p:grpSp>
        <p:nvGrpSpPr>
          <p:cNvPr id="3767" name="Google Shape;3767;p20"/>
          <p:cNvGrpSpPr/>
          <p:nvPr/>
        </p:nvGrpSpPr>
        <p:grpSpPr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descr="desktop_computer_stylized_medium" id="3768" name="Google Shape;3768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9" name="Google Shape;3769;p2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0" name="Google Shape;3770;p2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p21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networks: cable-based access</a:t>
            </a:r>
            <a:endParaRPr b="0" sz="4800"/>
          </a:p>
        </p:txBody>
      </p:sp>
      <p:sp>
        <p:nvSpPr>
          <p:cNvPr id="3777" name="Google Shape;3777;p21"/>
          <p:cNvSpPr/>
          <p:nvPr/>
        </p:nvSpPr>
        <p:spPr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8" name="Google Shape;3778;p21"/>
          <p:cNvCxnSpPr/>
          <p:nvPr/>
        </p:nvCxnSpPr>
        <p:spPr>
          <a:xfrm flipH="1" rot="10800000">
            <a:off x="2398767" y="2237361"/>
            <a:ext cx="3651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9" name="Google Shape;3779;p21"/>
          <p:cNvSpPr txBox="1"/>
          <p:nvPr/>
        </p:nvSpPr>
        <p:spPr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3780" name="Google Shape;3780;p21"/>
          <p:cNvSpPr txBox="1"/>
          <p:nvPr/>
        </p:nvSpPr>
        <p:spPr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3781" name="Google Shape;3781;p21"/>
          <p:cNvGrpSpPr/>
          <p:nvPr/>
        </p:nvGrpSpPr>
        <p:grpSpPr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3782" name="Google Shape;3782;p21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21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21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21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21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21"/>
            <p:cNvSpPr/>
            <p:nvPr/>
          </p:nvSpPr>
          <p:spPr>
            <a:xfrm flipH="1" rot="10800000">
              <a:off x="322" y="890"/>
              <a:ext cx="859" cy="1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8" name="Google Shape;3788;p21"/>
          <p:cNvSpPr/>
          <p:nvPr/>
        </p:nvSpPr>
        <p:spPr>
          <a:xfrm>
            <a:off x="1859017" y="1275336"/>
            <a:ext cx="2268538" cy="468312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9" name="Google Shape;3789;p21"/>
          <p:cNvSpPr/>
          <p:nvPr/>
        </p:nvSpPr>
        <p:spPr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0" name="Google Shape;3790;p21"/>
          <p:cNvSpPr/>
          <p:nvPr/>
        </p:nvSpPr>
        <p:spPr>
          <a:xfrm>
            <a:off x="3084567" y="1730948"/>
            <a:ext cx="479425" cy="434975"/>
          </a:xfrm>
          <a:custGeom>
            <a:rect b="b" l="l" r="r" t="t"/>
            <a:pathLst>
              <a:path extrusionOk="0" h="274" w="381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1" name="Google Shape;3791;p21"/>
          <p:cNvCxnSpPr/>
          <p:nvPr/>
        </p:nvCxnSpPr>
        <p:spPr>
          <a:xfrm rot="10800000">
            <a:off x="3383017" y="2237361"/>
            <a:ext cx="2397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v" id="3792" name="Google Shape;37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3" name="Google Shape;3793;p21"/>
          <p:cNvGrpSpPr/>
          <p:nvPr/>
        </p:nvGrpSpPr>
        <p:grpSpPr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3794" name="Google Shape;3794;p21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95" name="Google Shape;3795;p21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796" name="Google Shape;3796;p21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97" name="Google Shape;3797;p21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798" name="Google Shape;3798;p21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799" name="Google Shape;3799;p21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0" name="Google Shape;3800;p21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1" name="Google Shape;3801;p21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2" name="Google Shape;3802;p21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3" name="Google Shape;3803;p21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4" name="Google Shape;3804;p21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05" name="Google Shape;3805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06" name="Google Shape;3806;p21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7" name="Google Shape;3807;p21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08" name="Google Shape;3808;p21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09" name="Google Shape;3809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10" name="Google Shape;3810;p21"/>
          <p:cNvGrpSpPr/>
          <p:nvPr/>
        </p:nvGrpSpPr>
        <p:grpSpPr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3811" name="Google Shape;3811;p21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12" name="Google Shape;3812;p21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13" name="Google Shape;3813;p21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14" name="Google Shape;3814;p21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15" name="Google Shape;3815;p21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16" name="Google Shape;3816;p21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7" name="Google Shape;3817;p21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8" name="Google Shape;3818;p21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9" name="Google Shape;3819;p21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0" name="Google Shape;3820;p21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1" name="Google Shape;3821;p21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22" name="Google Shape;3822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23" name="Google Shape;3823;p21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4" name="Google Shape;3824;p21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25" name="Google Shape;3825;p21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26" name="Google Shape;3826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27" name="Google Shape;3827;p21"/>
          <p:cNvGrpSpPr/>
          <p:nvPr/>
        </p:nvGrpSpPr>
        <p:grpSpPr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3828" name="Google Shape;3828;p21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9" name="Google Shape;3829;p21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30" name="Google Shape;3830;p21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31" name="Google Shape;3831;p21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32" name="Google Shape;3832;p21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33" name="Google Shape;3833;p21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4" name="Google Shape;3834;p21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5" name="Google Shape;3835;p21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6" name="Google Shape;3836;p21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7" name="Google Shape;3837;p21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8" name="Google Shape;3838;p21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39" name="Google Shape;3839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40" name="Google Shape;3840;p21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1" name="Google Shape;3841;p21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42" name="Google Shape;3842;p21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43" name="Google Shape;3843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44" name="Google Shape;3844;p21"/>
          <p:cNvGrpSpPr/>
          <p:nvPr/>
        </p:nvGrpSpPr>
        <p:grpSpPr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3845" name="Google Shape;3845;p21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46" name="Google Shape;3846;p21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47" name="Google Shape;3847;p21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48" name="Google Shape;3848;p21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49" name="Google Shape;3849;p21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50" name="Google Shape;3850;p21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1" name="Google Shape;3851;p21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2" name="Google Shape;3852;p21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3" name="Google Shape;3853;p21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4" name="Google Shape;3854;p21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5" name="Google Shape;3855;p21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56" name="Google Shape;3856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7" name="Google Shape;3857;p21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8" name="Google Shape;3858;p21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59" name="Google Shape;3859;p21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60" name="Google Shape;3860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861" name="Google Shape;3861;p21"/>
          <p:cNvCxnSpPr/>
          <p:nvPr/>
        </p:nvCxnSpPr>
        <p:spPr>
          <a:xfrm>
            <a:off x="3657655" y="2248473"/>
            <a:ext cx="369093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62" name="Google Shape;3862;p21"/>
          <p:cNvGrpSpPr/>
          <p:nvPr/>
        </p:nvGrpSpPr>
        <p:grpSpPr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3863" name="Google Shape;3863;p21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64" name="Google Shape;3864;p21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65" name="Google Shape;3865;p21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66" name="Google Shape;3866;p21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67" name="Google Shape;3867;p21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68" name="Google Shape;3868;p21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9" name="Google Shape;3869;p21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0" name="Google Shape;3870;p21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1" name="Google Shape;3871;p21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2" name="Google Shape;3872;p21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3" name="Google Shape;3873;p21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74" name="Google Shape;3874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75" name="Google Shape;3875;p21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6" name="Google Shape;3876;p21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77" name="Google Shape;3877;p21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78" name="Google Shape;3878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879" name="Google Shape;3879;p21"/>
          <p:cNvSpPr txBox="1"/>
          <p:nvPr/>
        </p:nvSpPr>
        <p:spPr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cxnSp>
        <p:nvCxnSpPr>
          <p:cNvPr id="3880" name="Google Shape;3880;p21"/>
          <p:cNvCxnSpPr/>
          <p:nvPr/>
        </p:nvCxnSpPr>
        <p:spPr>
          <a:xfrm flipH="1">
            <a:off x="4751442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1" name="Google Shape;3881;p21"/>
          <p:cNvCxnSpPr/>
          <p:nvPr/>
        </p:nvCxnSpPr>
        <p:spPr>
          <a:xfrm flipH="1">
            <a:off x="565631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2" name="Google Shape;3882;p21"/>
          <p:cNvCxnSpPr/>
          <p:nvPr/>
        </p:nvCxnSpPr>
        <p:spPr>
          <a:xfrm flipH="1">
            <a:off x="679296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3" name="Google Shape;3883;p21"/>
          <p:cNvSpPr/>
          <p:nvPr/>
        </p:nvSpPr>
        <p:spPr>
          <a:xfrm>
            <a:off x="5742042" y="225482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4" name="Google Shape;3884;p21"/>
          <p:cNvSpPr/>
          <p:nvPr/>
        </p:nvSpPr>
        <p:spPr>
          <a:xfrm>
            <a:off x="4875267" y="224847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5" name="Google Shape;3885;p21"/>
          <p:cNvSpPr/>
          <p:nvPr/>
        </p:nvSpPr>
        <p:spPr>
          <a:xfrm>
            <a:off x="7086655" y="1823023"/>
            <a:ext cx="955675" cy="7000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6" name="Google Shape;3886;p21"/>
          <p:cNvSpPr txBox="1"/>
          <p:nvPr/>
        </p:nvSpPr>
        <p:spPr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 headend</a:t>
            </a:r>
            <a:endParaRPr/>
          </a:p>
        </p:txBody>
      </p:sp>
      <p:sp>
        <p:nvSpPr>
          <p:cNvPr id="3887" name="Google Shape;3887;p21"/>
          <p:cNvSpPr/>
          <p:nvPr/>
        </p:nvSpPr>
        <p:spPr>
          <a:xfrm>
            <a:off x="7343830" y="2005586"/>
            <a:ext cx="330200" cy="454025"/>
          </a:xfrm>
          <a:custGeom>
            <a:rect b="b" l="l" r="r" t="t"/>
            <a:pathLst>
              <a:path extrusionOk="0" h="412" w="318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DA9DB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8" name="Google Shape;3888;p21"/>
          <p:cNvSpPr/>
          <p:nvPr/>
        </p:nvSpPr>
        <p:spPr>
          <a:xfrm>
            <a:off x="7345417" y="1940498"/>
            <a:ext cx="366713" cy="406400"/>
          </a:xfrm>
          <a:custGeom>
            <a:rect b="b" l="l" r="r" t="t"/>
            <a:pathLst>
              <a:path extrusionOk="0" h="369" w="353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2F549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9" name="Google Shape;3889;p21"/>
          <p:cNvCxnSpPr/>
          <p:nvPr/>
        </p:nvCxnSpPr>
        <p:spPr>
          <a:xfrm flipH="1">
            <a:off x="7670855" y="2064323"/>
            <a:ext cx="34925" cy="682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0" name="Google Shape;3890;p21"/>
          <p:cNvCxnSpPr/>
          <p:nvPr/>
        </p:nvCxnSpPr>
        <p:spPr>
          <a:xfrm>
            <a:off x="7372405" y="2235773"/>
            <a:ext cx="2682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1" name="Google Shape;3891;p21"/>
          <p:cNvSpPr/>
          <p:nvPr/>
        </p:nvSpPr>
        <p:spPr>
          <a:xfrm>
            <a:off x="7366055" y="2059561"/>
            <a:ext cx="274637" cy="115887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2" name="Google Shape;3892;p21"/>
          <p:cNvSpPr/>
          <p:nvPr/>
        </p:nvSpPr>
        <p:spPr>
          <a:xfrm flipH="1" rot="10800000">
            <a:off x="7366055" y="2296098"/>
            <a:ext cx="274637" cy="114300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3" name="Google Shape;3893;p21"/>
          <p:cNvSpPr/>
          <p:nvPr/>
        </p:nvSpPr>
        <p:spPr>
          <a:xfrm>
            <a:off x="6946955" y="1559498"/>
            <a:ext cx="1206500" cy="26193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4" name="Google Shape;3894;p21"/>
          <p:cNvGrpSpPr/>
          <p:nvPr/>
        </p:nvGrpSpPr>
        <p:grpSpPr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descr="desktop_computer_stylized_medium" id="3895" name="Google Shape;3895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6" name="Google Shape;3896;p2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7" name="Google Shape;3897;p21"/>
          <p:cNvGrpSpPr/>
          <p:nvPr/>
        </p:nvGrpSpPr>
        <p:grpSpPr>
          <a:xfrm>
            <a:off x="1815284" y="2250058"/>
            <a:ext cx="3092450" cy="1417637"/>
            <a:chOff x="256" y="1443"/>
            <a:chExt cx="1948" cy="893"/>
          </a:xfrm>
        </p:grpSpPr>
        <p:sp>
          <p:nvSpPr>
            <p:cNvPr id="3898" name="Google Shape;3898;p21"/>
            <p:cNvSpPr txBox="1"/>
            <p:nvPr/>
          </p:nvSpPr>
          <p:spPr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data, TV transmitted at different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frequencies over </a:t>
              </a:r>
              <a:r>
                <a:rPr b="0" i="1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shared </a:t>
              </a: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cable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distribution network</a:t>
              </a:r>
              <a:endParaRPr/>
            </a:p>
          </p:txBody>
        </p:sp>
        <p:cxnSp>
          <p:nvCxnSpPr>
            <p:cNvPr id="3899" name="Google Shape;3899;p21"/>
            <p:cNvCxnSpPr/>
            <p:nvPr/>
          </p:nvCxnSpPr>
          <p:spPr>
            <a:xfrm flipH="1" rot="10800000">
              <a:off x="1452" y="1443"/>
              <a:ext cx="282" cy="476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00" name="Google Shape;3900;p21"/>
          <p:cNvSpPr/>
          <p:nvPr/>
        </p:nvSpPr>
        <p:spPr>
          <a:xfrm>
            <a:off x="952500" y="4196551"/>
            <a:ext cx="11503627" cy="23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8" lvl="0" marL="28733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HFC: hybrid fiber coax</a:t>
            </a:r>
            <a:endParaRPr/>
          </a:p>
          <a:p>
            <a:pPr indent="-225425" lvl="1" marL="682625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asymmetric: up to 40 Mbps – 1.2 Gbps downstream transmission rate, 30-100 Mbps upstream transmission rate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network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cable, fiber attaches homes to ISP router</a:t>
            </a:r>
            <a:endParaRPr/>
          </a:p>
          <a:p>
            <a:pPr indent="-225425" lvl="1" marL="682625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homes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share access network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cable headend </a:t>
            </a:r>
            <a:endParaRPr/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901" name="Google Shape;3901;p21"/>
          <p:cNvGrpSpPr/>
          <p:nvPr/>
        </p:nvGrpSpPr>
        <p:grpSpPr>
          <a:xfrm>
            <a:off x="6634372" y="2229423"/>
            <a:ext cx="3584575" cy="1858963"/>
            <a:chOff x="6634372" y="2229423"/>
            <a:chExt cx="3584575" cy="1858963"/>
          </a:xfrm>
        </p:grpSpPr>
        <p:grpSp>
          <p:nvGrpSpPr>
            <p:cNvPr id="3902" name="Google Shape;3902;p21"/>
            <p:cNvGrpSpPr/>
            <p:nvPr/>
          </p:nvGrpSpPr>
          <p:grpSpPr>
            <a:xfrm>
              <a:off x="7701172" y="2391348"/>
              <a:ext cx="2517775" cy="508000"/>
              <a:chOff x="3912" y="1484"/>
              <a:chExt cx="1586" cy="320"/>
            </a:xfrm>
          </p:grpSpPr>
          <p:cxnSp>
            <p:nvCxnSpPr>
              <p:cNvPr id="3903" name="Google Shape;3903;p21"/>
              <p:cNvCxnSpPr/>
              <p:nvPr/>
            </p:nvCxnSpPr>
            <p:spPr>
              <a:xfrm rot="10800000">
                <a:off x="3912" y="1497"/>
                <a:ext cx="711" cy="94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04" name="Google Shape;3904;p21"/>
              <p:cNvSpPr txBox="1"/>
              <p:nvPr/>
            </p:nvSpPr>
            <p:spPr>
              <a:xfrm>
                <a:off x="4307" y="1484"/>
                <a:ext cx="1191" cy="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1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cable modem</a:t>
                </a:r>
                <a:endParaRPr/>
              </a:p>
              <a:p>
                <a:pPr indent="0" lvl="0" marL="0" marR="0" rtl="0" algn="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1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 system</a:t>
                </a:r>
                <a:endParaRPr/>
              </a:p>
            </p:txBody>
          </p:sp>
        </p:grpSp>
        <p:sp>
          <p:nvSpPr>
            <p:cNvPr id="3905" name="Google Shape;3905;p21"/>
            <p:cNvSpPr txBox="1"/>
            <p:nvPr/>
          </p:nvSpPr>
          <p:spPr>
            <a:xfrm>
              <a:off x="7086655" y="2478661"/>
              <a:ext cx="950913" cy="33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CMTS</a:t>
              </a:r>
              <a:endParaRPr/>
            </a:p>
          </p:txBody>
        </p:sp>
        <p:sp>
          <p:nvSpPr>
            <p:cNvPr id="3906" name="Google Shape;3906;p21"/>
            <p:cNvSpPr/>
            <p:nvPr/>
          </p:nvSpPr>
          <p:spPr>
            <a:xfrm>
              <a:off x="7742447" y="2229423"/>
              <a:ext cx="206375" cy="927100"/>
            </a:xfrm>
            <a:custGeom>
              <a:rect b="b" l="l" r="r" t="t"/>
              <a:pathLst>
                <a:path extrusionOk="0" h="584" w="130">
                  <a:moveTo>
                    <a:pt x="0" y="0"/>
                  </a:moveTo>
                  <a:lnTo>
                    <a:pt x="130" y="0"/>
                  </a:lnTo>
                  <a:lnTo>
                    <a:pt x="130" y="58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7" name="Google Shape;3907;p21"/>
            <p:cNvGrpSpPr/>
            <p:nvPr/>
          </p:nvGrpSpPr>
          <p:grpSpPr>
            <a:xfrm>
              <a:off x="6634372" y="2940623"/>
              <a:ext cx="2178050" cy="1147763"/>
              <a:chOff x="6634372" y="2940623"/>
              <a:chExt cx="2178050" cy="1147763"/>
            </a:xfrm>
          </p:grpSpPr>
          <p:sp>
            <p:nvSpPr>
              <p:cNvPr id="3908" name="Google Shape;3908;p21"/>
              <p:cNvSpPr/>
              <p:nvPr/>
            </p:nvSpPr>
            <p:spPr>
              <a:xfrm>
                <a:off x="6634372" y="2940623"/>
                <a:ext cx="2178050" cy="1147763"/>
              </a:xfrm>
              <a:custGeom>
                <a:rect b="b" l="l" r="r" t="t"/>
                <a:pathLst>
                  <a:path extrusionOk="0" h="459" w="765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CCFF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09" name="Google Shape;3909;p21"/>
              <p:cNvCxnSpPr/>
              <p:nvPr/>
            </p:nvCxnSpPr>
            <p:spPr>
              <a:xfrm flipH="1" rot="10800000">
                <a:off x="7464635" y="3294636"/>
                <a:ext cx="168275" cy="1206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0" name="Google Shape;3910;p21"/>
              <p:cNvCxnSpPr/>
              <p:nvPr/>
            </p:nvCxnSpPr>
            <p:spPr>
              <a:xfrm>
                <a:off x="7231272" y="3534348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1" name="Google Shape;3911;p21"/>
              <p:cNvCxnSpPr/>
              <p:nvPr/>
            </p:nvCxnSpPr>
            <p:spPr>
              <a:xfrm flipH="1" rot="10800000">
                <a:off x="7464635" y="3391473"/>
                <a:ext cx="358775" cy="4000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2" name="Google Shape;3912;p21"/>
              <p:cNvCxnSpPr/>
              <p:nvPr/>
            </p:nvCxnSpPr>
            <p:spPr>
              <a:xfrm>
                <a:off x="7961522" y="3389886"/>
                <a:ext cx="0" cy="27146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3" name="Google Shape;3913;p21"/>
              <p:cNvCxnSpPr/>
              <p:nvPr/>
            </p:nvCxnSpPr>
            <p:spPr>
              <a:xfrm>
                <a:off x="7490035" y="3813748"/>
                <a:ext cx="25717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4" name="Google Shape;3914;p21"/>
              <p:cNvCxnSpPr/>
              <p:nvPr/>
            </p:nvCxnSpPr>
            <p:spPr>
              <a:xfrm>
                <a:off x="8245685" y="3801048"/>
                <a:ext cx="241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5" name="Google Shape;3915;p21"/>
              <p:cNvCxnSpPr/>
              <p:nvPr/>
            </p:nvCxnSpPr>
            <p:spPr>
              <a:xfrm>
                <a:off x="8510797" y="3797873"/>
                <a:ext cx="24288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16" name="Google Shape;3916;p21"/>
              <p:cNvSpPr txBox="1"/>
              <p:nvPr/>
            </p:nvSpPr>
            <p:spPr>
              <a:xfrm>
                <a:off x="8207585" y="3191448"/>
                <a:ext cx="552450" cy="36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ISP</a:t>
                </a:r>
                <a:endParaRPr/>
              </a:p>
            </p:txBody>
          </p:sp>
          <p:grpSp>
            <p:nvGrpSpPr>
              <p:cNvPr id="3917" name="Google Shape;3917;p21"/>
              <p:cNvGrpSpPr/>
              <p:nvPr/>
            </p:nvGrpSpPr>
            <p:grpSpPr>
              <a:xfrm>
                <a:off x="6972551" y="3193191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18" name="Google Shape;3918;p2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19" name="Google Shape;3919;p2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20" name="Google Shape;3920;p2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21" name="Google Shape;3921;p2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2" name="Google Shape;3922;p2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3" name="Google Shape;3923;p2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4" name="Google Shape;3924;p2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25" name="Google Shape;3925;p21"/>
              <p:cNvGrpSpPr/>
              <p:nvPr/>
            </p:nvGrpSpPr>
            <p:grpSpPr>
              <a:xfrm>
                <a:off x="6955883" y="3598924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26" name="Google Shape;3926;p2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27" name="Google Shape;3927;p2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28" name="Google Shape;3928;p2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29" name="Google Shape;3929;p2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0" name="Google Shape;3930;p2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1" name="Google Shape;3931;p2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2" name="Google Shape;3932;p2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33" name="Google Shape;3933;p21"/>
              <p:cNvGrpSpPr/>
              <p:nvPr/>
            </p:nvGrpSpPr>
            <p:grpSpPr>
              <a:xfrm>
                <a:off x="7720114" y="3593282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34" name="Google Shape;3934;p2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35" name="Google Shape;3935;p2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36" name="Google Shape;3936;p2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37" name="Google Shape;3937;p2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8" name="Google Shape;3938;p2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9" name="Google Shape;3939;p2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0" name="Google Shape;3940;p2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41" name="Google Shape;3941;p21"/>
              <p:cNvGrpSpPr/>
              <p:nvPr/>
            </p:nvGrpSpPr>
            <p:grpSpPr>
              <a:xfrm>
                <a:off x="7618622" y="3082478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42" name="Google Shape;3942;p2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43" name="Google Shape;3943;p2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44" name="Google Shape;3944;p2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45" name="Google Shape;3945;p2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6" name="Google Shape;3946;p2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7" name="Google Shape;3947;p2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8" name="Google Shape;3948;p2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3949" name="Google Shape;3949;p2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5" name="Google Shape;3955;p22"/>
          <p:cNvGrpSpPr/>
          <p:nvPr/>
        </p:nvGrpSpPr>
        <p:grpSpPr>
          <a:xfrm>
            <a:off x="6745014" y="2947413"/>
            <a:ext cx="2178050" cy="1147763"/>
            <a:chOff x="6634372" y="2940623"/>
            <a:chExt cx="2178050" cy="1147763"/>
          </a:xfrm>
        </p:grpSpPr>
        <p:sp>
          <p:nvSpPr>
            <p:cNvPr id="3956" name="Google Shape;3956;p22"/>
            <p:cNvSpPr/>
            <p:nvPr/>
          </p:nvSpPr>
          <p:spPr>
            <a:xfrm>
              <a:off x="6634372" y="2940623"/>
              <a:ext cx="2178050" cy="1147763"/>
            </a:xfrm>
            <a:custGeom>
              <a:rect b="b" l="l" r="r" t="t"/>
              <a:pathLst>
                <a:path extrusionOk="0" h="459" w="765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57" name="Google Shape;3957;p22"/>
            <p:cNvCxnSpPr/>
            <p:nvPr/>
          </p:nvCxnSpPr>
          <p:spPr>
            <a:xfrm flipH="1" rot="10800000">
              <a:off x="7464635" y="3294636"/>
              <a:ext cx="168275" cy="1206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8" name="Google Shape;3958;p22"/>
            <p:cNvCxnSpPr/>
            <p:nvPr/>
          </p:nvCxnSpPr>
          <p:spPr>
            <a:xfrm>
              <a:off x="7231272" y="3534348"/>
              <a:ext cx="0" cy="11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9" name="Google Shape;3959;p22"/>
            <p:cNvCxnSpPr/>
            <p:nvPr/>
          </p:nvCxnSpPr>
          <p:spPr>
            <a:xfrm flipH="1" rot="10800000">
              <a:off x="7464635" y="3391473"/>
              <a:ext cx="358775" cy="400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0" name="Google Shape;3960;p22"/>
            <p:cNvCxnSpPr/>
            <p:nvPr/>
          </p:nvCxnSpPr>
          <p:spPr>
            <a:xfrm>
              <a:off x="7961522" y="3389886"/>
              <a:ext cx="0" cy="2714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1" name="Google Shape;3961;p22"/>
            <p:cNvCxnSpPr/>
            <p:nvPr/>
          </p:nvCxnSpPr>
          <p:spPr>
            <a:xfrm>
              <a:off x="7490035" y="3813748"/>
              <a:ext cx="25717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2" name="Google Shape;3962;p22"/>
            <p:cNvCxnSpPr/>
            <p:nvPr/>
          </p:nvCxnSpPr>
          <p:spPr>
            <a:xfrm>
              <a:off x="8245685" y="3801048"/>
              <a:ext cx="241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3" name="Google Shape;3963;p22"/>
            <p:cNvCxnSpPr/>
            <p:nvPr/>
          </p:nvCxnSpPr>
          <p:spPr>
            <a:xfrm>
              <a:off x="8510797" y="3797873"/>
              <a:ext cx="242888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3964" name="Google Shape;3964;p22"/>
            <p:cNvSpPr txBox="1"/>
            <p:nvPr/>
          </p:nvSpPr>
          <p:spPr>
            <a:xfrm>
              <a:off x="8207585" y="3191448"/>
              <a:ext cx="5524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ISP</a:t>
              </a:r>
              <a:endParaRPr/>
            </a:p>
          </p:txBody>
        </p:sp>
        <p:grpSp>
          <p:nvGrpSpPr>
            <p:cNvPr id="3965" name="Google Shape;3965;p22"/>
            <p:cNvGrpSpPr/>
            <p:nvPr/>
          </p:nvGrpSpPr>
          <p:grpSpPr>
            <a:xfrm>
              <a:off x="6972551" y="3193191"/>
              <a:ext cx="576221" cy="330754"/>
              <a:chOff x="7493876" y="2774731"/>
              <a:chExt cx="1481958" cy="894622"/>
            </a:xfrm>
          </p:grpSpPr>
          <p:sp>
            <p:nvSpPr>
              <p:cNvPr id="3966" name="Google Shape;3966;p2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67" name="Google Shape;3967;p2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68" name="Google Shape;3968;p2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69" name="Google Shape;3969;p2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0" name="Google Shape;3970;p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1" name="Google Shape;3971;p2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2" name="Google Shape;3972;p2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73" name="Google Shape;3973;p22"/>
            <p:cNvGrpSpPr/>
            <p:nvPr/>
          </p:nvGrpSpPr>
          <p:grpSpPr>
            <a:xfrm>
              <a:off x="6955883" y="3598924"/>
              <a:ext cx="576221" cy="330754"/>
              <a:chOff x="7493876" y="2774731"/>
              <a:chExt cx="1481958" cy="894622"/>
            </a:xfrm>
          </p:grpSpPr>
          <p:sp>
            <p:nvSpPr>
              <p:cNvPr id="3974" name="Google Shape;3974;p2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75" name="Google Shape;3975;p2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76" name="Google Shape;3976;p2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77" name="Google Shape;3977;p2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8" name="Google Shape;3978;p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9" name="Google Shape;3979;p2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0" name="Google Shape;3980;p2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81" name="Google Shape;3981;p22"/>
            <p:cNvGrpSpPr/>
            <p:nvPr/>
          </p:nvGrpSpPr>
          <p:grpSpPr>
            <a:xfrm>
              <a:off x="7720114" y="3593282"/>
              <a:ext cx="576221" cy="330754"/>
              <a:chOff x="7493876" y="2774731"/>
              <a:chExt cx="1481958" cy="894622"/>
            </a:xfrm>
          </p:grpSpPr>
          <p:sp>
            <p:nvSpPr>
              <p:cNvPr id="3982" name="Google Shape;3982;p2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83" name="Google Shape;3983;p2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84" name="Google Shape;3984;p2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85" name="Google Shape;3985;p2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6" name="Google Shape;3986;p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7" name="Google Shape;3987;p2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8" name="Google Shape;3988;p2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89" name="Google Shape;3989;p22"/>
            <p:cNvGrpSpPr/>
            <p:nvPr/>
          </p:nvGrpSpPr>
          <p:grpSpPr>
            <a:xfrm>
              <a:off x="7618622" y="3082478"/>
              <a:ext cx="576221" cy="330754"/>
              <a:chOff x="7493876" y="2774731"/>
              <a:chExt cx="1481958" cy="894622"/>
            </a:xfrm>
          </p:grpSpPr>
          <p:sp>
            <p:nvSpPr>
              <p:cNvPr id="3990" name="Google Shape;3990;p2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91" name="Google Shape;3991;p2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92" name="Google Shape;3992;p2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93" name="Google Shape;3993;p2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4" name="Google Shape;3994;p2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5" name="Google Shape;3995;p2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6" name="Google Shape;3996;p2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997" name="Google Shape;3997;p22"/>
          <p:cNvSpPr txBox="1"/>
          <p:nvPr>
            <p:ph type="title"/>
          </p:nvPr>
        </p:nvSpPr>
        <p:spPr>
          <a:xfrm>
            <a:off x="419100" y="273146"/>
            <a:ext cx="114300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networks: digital subscriber line (DSL)</a:t>
            </a:r>
            <a:endParaRPr b="0" sz="4800"/>
          </a:p>
        </p:txBody>
      </p:sp>
      <p:sp>
        <p:nvSpPr>
          <p:cNvPr id="3998" name="Google Shape;3998;p22"/>
          <p:cNvSpPr/>
          <p:nvPr/>
        </p:nvSpPr>
        <p:spPr>
          <a:xfrm>
            <a:off x="5902873" y="1444625"/>
            <a:ext cx="2216150" cy="1477963"/>
          </a:xfrm>
          <a:custGeom>
            <a:rect b="b" l="l" r="r" t="t"/>
            <a:pathLst>
              <a:path extrusionOk="0" h="931" w="1396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9" name="Google Shape;3999;p22"/>
          <p:cNvSpPr/>
          <p:nvPr/>
        </p:nvSpPr>
        <p:spPr>
          <a:xfrm>
            <a:off x="6902998" y="2151063"/>
            <a:ext cx="193675" cy="193675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0" name="Google Shape;4000;p22"/>
          <p:cNvSpPr/>
          <p:nvPr/>
        </p:nvSpPr>
        <p:spPr>
          <a:xfrm>
            <a:off x="7283998" y="1779588"/>
            <a:ext cx="193675" cy="193675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01" name="Google Shape;4001;p22"/>
          <p:cNvCxnSpPr/>
          <p:nvPr/>
        </p:nvCxnSpPr>
        <p:spPr>
          <a:xfrm flipH="1" rot="10800000">
            <a:off x="6990311" y="1920875"/>
            <a:ext cx="317500" cy="336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2" name="Google Shape;4002;p22"/>
          <p:cNvCxnSpPr/>
          <p:nvPr/>
        </p:nvCxnSpPr>
        <p:spPr>
          <a:xfrm>
            <a:off x="7384011" y="1897063"/>
            <a:ext cx="400050" cy="590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03" name="Google Shape;4003;p22"/>
          <p:cNvSpPr/>
          <p:nvPr/>
        </p:nvSpPr>
        <p:spPr>
          <a:xfrm>
            <a:off x="6182273" y="1900238"/>
            <a:ext cx="955675" cy="7000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4" name="Google Shape;4004;p22"/>
          <p:cNvSpPr txBox="1"/>
          <p:nvPr/>
        </p:nvSpPr>
        <p:spPr>
          <a:xfrm>
            <a:off x="5637761" y="1419225"/>
            <a:ext cx="1925637" cy="287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office</a:t>
            </a:r>
            <a:endParaRPr/>
          </a:p>
        </p:txBody>
      </p:sp>
      <p:cxnSp>
        <p:nvCxnSpPr>
          <p:cNvPr id="4005" name="Google Shape;4005;p22"/>
          <p:cNvCxnSpPr/>
          <p:nvPr/>
        </p:nvCxnSpPr>
        <p:spPr>
          <a:xfrm>
            <a:off x="4288386" y="2306638"/>
            <a:ext cx="193833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6" name="Google Shape;4006;p22"/>
          <p:cNvSpPr txBox="1"/>
          <p:nvPr/>
        </p:nvSpPr>
        <p:spPr>
          <a:xfrm>
            <a:off x="7539586" y="1473200"/>
            <a:ext cx="1074737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telephone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</p:txBody>
      </p:sp>
      <p:grpSp>
        <p:nvGrpSpPr>
          <p:cNvPr id="4007" name="Google Shape;4007;p22"/>
          <p:cNvGrpSpPr/>
          <p:nvPr/>
        </p:nvGrpSpPr>
        <p:grpSpPr>
          <a:xfrm>
            <a:off x="6239423" y="2017713"/>
            <a:ext cx="368300" cy="519112"/>
            <a:chOff x="1852" y="2562"/>
            <a:chExt cx="355" cy="471"/>
          </a:xfrm>
        </p:grpSpPr>
        <p:sp>
          <p:nvSpPr>
            <p:cNvPr id="4008" name="Google Shape;4008;p22"/>
            <p:cNvSpPr/>
            <p:nvPr/>
          </p:nvSpPr>
          <p:spPr>
            <a:xfrm>
              <a:off x="1852" y="2621"/>
              <a:ext cx="318" cy="412"/>
            </a:xfrm>
            <a:custGeom>
              <a:rect b="b" l="l" r="r" t="t"/>
              <a:pathLst>
                <a:path extrusionOk="0" h="412" w="318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1854" y="2562"/>
              <a:ext cx="353" cy="369"/>
            </a:xfrm>
            <a:custGeom>
              <a:rect b="b" l="l" r="r" t="t"/>
              <a:pathLst>
                <a:path extrusionOk="0" h="369" w="353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10" name="Google Shape;4010;p22"/>
            <p:cNvCxnSpPr/>
            <p:nvPr/>
          </p:nvCxnSpPr>
          <p:spPr>
            <a:xfrm flipH="1">
              <a:off x="2167" y="2674"/>
              <a:ext cx="34" cy="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1" name="Google Shape;4011;p22"/>
            <p:cNvCxnSpPr/>
            <p:nvPr/>
          </p:nvCxnSpPr>
          <p:spPr>
            <a:xfrm>
              <a:off x="1880" y="2830"/>
              <a:ext cx="26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12" name="Google Shape;4012;p22"/>
            <p:cNvSpPr/>
            <p:nvPr/>
          </p:nvSpPr>
          <p:spPr>
            <a:xfrm>
              <a:off x="1874" y="2670"/>
              <a:ext cx="264" cy="105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3" name="Google Shape;4013;p22"/>
            <p:cNvSpPr/>
            <p:nvPr/>
          </p:nvSpPr>
          <p:spPr>
            <a:xfrm flipH="1" rot="10800000">
              <a:off x="1874" y="2884"/>
              <a:ext cx="264" cy="105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4" name="Google Shape;4014;p22"/>
          <p:cNvSpPr txBox="1"/>
          <p:nvPr/>
        </p:nvSpPr>
        <p:spPr>
          <a:xfrm>
            <a:off x="5918748" y="2562225"/>
            <a:ext cx="9509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DSLAM</a:t>
            </a:r>
            <a:endParaRPr/>
          </a:p>
        </p:txBody>
      </p:sp>
      <p:grpSp>
        <p:nvGrpSpPr>
          <p:cNvPr id="4015" name="Google Shape;4015;p22"/>
          <p:cNvGrpSpPr/>
          <p:nvPr/>
        </p:nvGrpSpPr>
        <p:grpSpPr>
          <a:xfrm>
            <a:off x="4980536" y="1304925"/>
            <a:ext cx="796925" cy="658813"/>
            <a:chOff x="1671" y="1861"/>
            <a:chExt cx="502" cy="415"/>
          </a:xfrm>
        </p:grpSpPr>
        <p:sp>
          <p:nvSpPr>
            <p:cNvPr id="4016" name="Google Shape;4016;p22"/>
            <p:cNvSpPr/>
            <p:nvPr/>
          </p:nvSpPr>
          <p:spPr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1671" y="1861"/>
              <a:ext cx="502" cy="129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8" name="Google Shape;4018;p22"/>
          <p:cNvSpPr/>
          <p:nvPr/>
        </p:nvSpPr>
        <p:spPr>
          <a:xfrm>
            <a:off x="5583786" y="1893888"/>
            <a:ext cx="674687" cy="239712"/>
          </a:xfrm>
          <a:custGeom>
            <a:rect b="b" l="l" r="r" t="t"/>
            <a:pathLst>
              <a:path extrusionOk="0" h="151" w="425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9" name="Google Shape;4019;p22"/>
          <p:cNvCxnSpPr/>
          <p:nvPr/>
        </p:nvCxnSpPr>
        <p:spPr>
          <a:xfrm>
            <a:off x="6612486" y="2259013"/>
            <a:ext cx="3778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0" name="Google Shape;4020;p22"/>
          <p:cNvSpPr/>
          <p:nvPr/>
        </p:nvSpPr>
        <p:spPr>
          <a:xfrm>
            <a:off x="6612486" y="2327275"/>
            <a:ext cx="463550" cy="1009650"/>
          </a:xfrm>
          <a:custGeom>
            <a:rect b="b" l="l" r="r" t="t"/>
            <a:pathLst>
              <a:path extrusionOk="0" h="636" w="292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1" name="Google Shape;4021;p22"/>
          <p:cNvGrpSpPr/>
          <p:nvPr/>
        </p:nvGrpSpPr>
        <p:grpSpPr>
          <a:xfrm>
            <a:off x="2375448" y="2384425"/>
            <a:ext cx="3117850" cy="1611313"/>
            <a:chOff x="490" y="1538"/>
            <a:chExt cx="1964" cy="1015"/>
          </a:xfrm>
        </p:grpSpPr>
        <p:sp>
          <p:nvSpPr>
            <p:cNvPr id="4022" name="Google Shape;4022;p22"/>
            <p:cNvSpPr txBox="1"/>
            <p:nvPr/>
          </p:nvSpPr>
          <p:spPr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voice, data transmitted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 different frequencies over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dedicated </a:t>
              </a: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 to central office</a:t>
              </a:r>
              <a:endParaRPr/>
            </a:p>
          </p:txBody>
        </p:sp>
        <p:cxnSp>
          <p:nvCxnSpPr>
            <p:cNvPr id="4023" name="Google Shape;4023;p22"/>
            <p:cNvCxnSpPr/>
            <p:nvPr/>
          </p:nvCxnSpPr>
          <p:spPr>
            <a:xfrm flipH="1" rot="10800000">
              <a:off x="2093" y="1538"/>
              <a:ext cx="361" cy="584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24" name="Google Shape;4024;p22"/>
          <p:cNvSpPr/>
          <p:nvPr/>
        </p:nvSpPr>
        <p:spPr>
          <a:xfrm>
            <a:off x="1010672" y="4004660"/>
            <a:ext cx="1051559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19075" lvl="1" marL="738188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existing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telephone line to central office DSLAM</a:t>
            </a:r>
            <a:endParaRPr/>
          </a:p>
          <a:p>
            <a:pPr indent="-233362" lvl="2" marL="1147763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over DSL phone line goes to Internet</a:t>
            </a:r>
            <a:endParaRPr/>
          </a:p>
          <a:p>
            <a:pPr indent="-233362" lvl="2" marL="1147763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voice over DSL phone line goes to telephone net</a:t>
            </a:r>
            <a:endParaRPr/>
          </a:p>
          <a:p>
            <a:pPr indent="-219075" lvl="1" marL="738188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24-52 Mbps dedicated downstream transmission rate </a:t>
            </a:r>
            <a:endParaRPr/>
          </a:p>
          <a:p>
            <a:pPr indent="-219075" lvl="1" marL="738188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3.5-16 Mbps dedicated upstream transmission rate</a:t>
            </a:r>
            <a:endParaRPr/>
          </a:p>
        </p:txBody>
      </p:sp>
      <p:sp>
        <p:nvSpPr>
          <p:cNvPr id="4025" name="Google Shape;4025;p22"/>
          <p:cNvSpPr/>
          <p:nvPr/>
        </p:nvSpPr>
        <p:spPr>
          <a:xfrm>
            <a:off x="2835823" y="175736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6" name="Google Shape;4026;p22"/>
          <p:cNvCxnSpPr/>
          <p:nvPr/>
        </p:nvCxnSpPr>
        <p:spPr>
          <a:xfrm flipH="1" rot="10800000">
            <a:off x="3321598" y="2308225"/>
            <a:ext cx="365125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7" name="Google Shape;4027;p22"/>
          <p:cNvSpPr txBox="1"/>
          <p:nvPr/>
        </p:nvSpPr>
        <p:spPr>
          <a:xfrm>
            <a:off x="3583536" y="2414588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4028" name="Google Shape;4028;p22"/>
          <p:cNvSpPr txBox="1"/>
          <p:nvPr/>
        </p:nvSpPr>
        <p:spPr>
          <a:xfrm>
            <a:off x="4261398" y="2438400"/>
            <a:ext cx="706438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4029" name="Google Shape;4029;p22"/>
          <p:cNvGrpSpPr/>
          <p:nvPr/>
        </p:nvGrpSpPr>
        <p:grpSpPr>
          <a:xfrm>
            <a:off x="3677198" y="2195513"/>
            <a:ext cx="614363" cy="220662"/>
            <a:chOff x="322" y="890"/>
            <a:chExt cx="872" cy="339"/>
          </a:xfrm>
        </p:grpSpPr>
        <p:sp>
          <p:nvSpPr>
            <p:cNvPr id="4030" name="Google Shape;4030;p22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22"/>
            <p:cNvSpPr/>
            <p:nvPr/>
          </p:nvSpPr>
          <p:spPr>
            <a:xfrm flipH="1" rot="10800000">
              <a:off x="322" y="890"/>
              <a:ext cx="859" cy="1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6" name="Google Shape;4036;p22"/>
          <p:cNvSpPr/>
          <p:nvPr/>
        </p:nvSpPr>
        <p:spPr>
          <a:xfrm>
            <a:off x="2553248" y="1346200"/>
            <a:ext cx="2498725" cy="468313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7" name="Google Shape;4037;p22"/>
          <p:cNvSpPr/>
          <p:nvPr/>
        </p:nvSpPr>
        <p:spPr>
          <a:xfrm>
            <a:off x="4531273" y="2246313"/>
            <a:ext cx="166688" cy="144462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8" name="Google Shape;4038;p22"/>
          <p:cNvSpPr/>
          <p:nvPr/>
        </p:nvSpPr>
        <p:spPr>
          <a:xfrm>
            <a:off x="4007398" y="1801813"/>
            <a:ext cx="604838" cy="434975"/>
          </a:xfrm>
          <a:custGeom>
            <a:rect b="b" l="l" r="r" t="t"/>
            <a:pathLst>
              <a:path extrusionOk="0" h="274" w="381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9" name="Google Shape;40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673" y="1598613"/>
            <a:ext cx="490538" cy="36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0" name="Google Shape;4040;p22"/>
          <p:cNvCxnSpPr/>
          <p:nvPr/>
        </p:nvCxnSpPr>
        <p:spPr>
          <a:xfrm rot="10800000">
            <a:off x="4294736" y="2308225"/>
            <a:ext cx="2397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1" name="Google Shape;4041;p22"/>
          <p:cNvSpPr/>
          <p:nvPr/>
        </p:nvSpPr>
        <p:spPr>
          <a:xfrm>
            <a:off x="6042573" y="1646238"/>
            <a:ext cx="1206500" cy="261937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2" name="Google Shape;4042;p22"/>
          <p:cNvGrpSpPr/>
          <p:nvPr/>
        </p:nvGrpSpPr>
        <p:grpSpPr>
          <a:xfrm>
            <a:off x="5275811" y="2809875"/>
            <a:ext cx="1323975" cy="1174750"/>
            <a:chOff x="2317" y="1806"/>
            <a:chExt cx="834" cy="740"/>
          </a:xfrm>
        </p:grpSpPr>
        <p:cxnSp>
          <p:nvCxnSpPr>
            <p:cNvPr id="4043" name="Google Shape;4043;p22"/>
            <p:cNvCxnSpPr/>
            <p:nvPr/>
          </p:nvCxnSpPr>
          <p:spPr>
            <a:xfrm flipH="1" rot="10800000">
              <a:off x="2671" y="1806"/>
              <a:ext cx="268" cy="433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4" name="Google Shape;4044;p22"/>
            <p:cNvSpPr txBox="1"/>
            <p:nvPr/>
          </p:nvSpPr>
          <p:spPr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DSL access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multiplexer</a:t>
              </a:r>
              <a:endParaRPr/>
            </a:p>
          </p:txBody>
        </p:sp>
      </p:grpSp>
      <p:grpSp>
        <p:nvGrpSpPr>
          <p:cNvPr id="4045" name="Google Shape;4045;p22"/>
          <p:cNvGrpSpPr/>
          <p:nvPr/>
        </p:nvGrpSpPr>
        <p:grpSpPr>
          <a:xfrm>
            <a:off x="2740573" y="1985963"/>
            <a:ext cx="642938" cy="644525"/>
            <a:chOff x="-44" y="1473"/>
            <a:chExt cx="981" cy="1105"/>
          </a:xfrm>
        </p:grpSpPr>
        <p:pic>
          <p:nvPicPr>
            <p:cNvPr descr="desktop_computer_stylized_medium" id="4046" name="Google Shape;404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7" name="Google Shape;4047;p2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8" name="Google Shape;4048;p2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23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Access networks: home networks</a:t>
            </a:r>
            <a:endParaRPr b="0" sz="5400"/>
          </a:p>
        </p:txBody>
      </p:sp>
      <p:sp>
        <p:nvSpPr>
          <p:cNvPr id="4055" name="Google Shape;4055;p23"/>
          <p:cNvSpPr/>
          <p:nvPr/>
        </p:nvSpPr>
        <p:spPr>
          <a:xfrm>
            <a:off x="2624905" y="1540065"/>
            <a:ext cx="5649912" cy="768350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6" name="Google Shape;4056;p23"/>
          <p:cNvSpPr txBox="1"/>
          <p:nvPr/>
        </p:nvSpPr>
        <p:spPr>
          <a:xfrm>
            <a:off x="8542942" y="3493569"/>
            <a:ext cx="2897188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to/from headend or central office</a:t>
            </a:r>
            <a:endParaRPr/>
          </a:p>
        </p:txBody>
      </p:sp>
      <p:sp>
        <p:nvSpPr>
          <p:cNvPr id="4057" name="Google Shape;4057;p23"/>
          <p:cNvSpPr/>
          <p:nvPr/>
        </p:nvSpPr>
        <p:spPr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8" name="Google Shape;4058;p23"/>
          <p:cNvGrpSpPr/>
          <p:nvPr/>
        </p:nvGrpSpPr>
        <p:grpSpPr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4059" name="Google Shape;4059;p23"/>
            <p:cNvGrpSpPr/>
            <p:nvPr/>
          </p:nvGrpSpPr>
          <p:grpSpPr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060" name="Google Shape;4060;p23"/>
              <p:cNvSpPr/>
              <p:nvPr/>
            </p:nvSpPr>
            <p:spPr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BFBFB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1" name="Google Shape;4061;p23"/>
              <p:cNvSpPr/>
              <p:nvPr/>
            </p:nvSpPr>
            <p:spPr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2" name="Google Shape;4062;p23"/>
              <p:cNvSpPr/>
              <p:nvPr/>
            </p:nvSpPr>
            <p:spPr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3" name="Google Shape;4063;p23"/>
              <p:cNvSpPr/>
              <p:nvPr/>
            </p:nvSpPr>
            <p:spPr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4" name="Google Shape;4064;p23"/>
              <p:cNvSpPr/>
              <p:nvPr/>
            </p:nvSpPr>
            <p:spPr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5" name="Google Shape;4065;p23"/>
              <p:cNvSpPr/>
              <p:nvPr/>
            </p:nvSpPr>
            <p:spPr>
              <a:xfrm flipH="1" rot="10800000">
                <a:off x="322" y="890"/>
                <a:ext cx="859" cy="1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66" name="Google Shape;4066;p23"/>
            <p:cNvCxnSpPr/>
            <p:nvPr/>
          </p:nvCxnSpPr>
          <p:spPr>
            <a:xfrm rot="10800000">
              <a:off x="3361" y="2258"/>
              <a:ext cx="96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7" name="Google Shape;4067;p23"/>
            <p:cNvCxnSpPr/>
            <p:nvPr/>
          </p:nvCxnSpPr>
          <p:spPr>
            <a:xfrm rot="10800000">
              <a:off x="2434" y="2261"/>
              <a:ext cx="288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068" name="Google Shape;4068;p23"/>
          <p:cNvCxnSpPr/>
          <p:nvPr/>
        </p:nvCxnSpPr>
        <p:spPr>
          <a:xfrm rot="10800000">
            <a:off x="4306067" y="3845115"/>
            <a:ext cx="82232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9" name="Google Shape;4069;p23"/>
          <p:cNvGrpSpPr/>
          <p:nvPr/>
        </p:nvGrpSpPr>
        <p:grpSpPr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descr="access_point_stylized_small" id="4070" name="Google Shape;4070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071" name="Google Shape;407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72" name="Google Shape;4072;p23"/>
          <p:cNvCxnSpPr/>
          <p:nvPr/>
        </p:nvCxnSpPr>
        <p:spPr>
          <a:xfrm rot="10800000">
            <a:off x="5632155" y="3109101"/>
            <a:ext cx="0" cy="46831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73" name="Google Shape;4073;p23"/>
          <p:cNvGrpSpPr/>
          <p:nvPr/>
        </p:nvGrpSpPr>
        <p:grpSpPr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4074" name="Google Shape;4074;p23"/>
            <p:cNvSpPr txBox="1"/>
            <p:nvPr/>
          </p:nvSpPr>
          <p:spPr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cable or DSL modem</a:t>
              </a:r>
              <a:endParaRPr/>
            </a:p>
          </p:txBody>
        </p:sp>
        <p:cxnSp>
          <p:nvCxnSpPr>
            <p:cNvPr id="4075" name="Google Shape;4075;p23"/>
            <p:cNvCxnSpPr/>
            <p:nvPr/>
          </p:nvCxnSpPr>
          <p:spPr>
            <a:xfrm>
              <a:off x="3449" y="2333"/>
              <a:ext cx="0" cy="59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76" name="Google Shape;4076;p23"/>
          <p:cNvGrpSpPr/>
          <p:nvPr/>
        </p:nvGrpSpPr>
        <p:grpSpPr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4077" name="Google Shape;4077;p23"/>
            <p:cNvSpPr txBox="1"/>
            <p:nvPr/>
          </p:nvSpPr>
          <p:spPr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router, firewall, NAT</a:t>
              </a:r>
              <a:endParaRPr/>
            </a:p>
          </p:txBody>
        </p:sp>
        <p:cxnSp>
          <p:nvCxnSpPr>
            <p:cNvPr id="4078" name="Google Shape;4078;p23"/>
            <p:cNvCxnSpPr/>
            <p:nvPr/>
          </p:nvCxnSpPr>
          <p:spPr>
            <a:xfrm>
              <a:off x="2645" y="2328"/>
              <a:ext cx="0" cy="938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79" name="Google Shape;4079;p23"/>
          <p:cNvGrpSpPr/>
          <p:nvPr/>
        </p:nvGrpSpPr>
        <p:grpSpPr>
          <a:xfrm>
            <a:off x="5476055" y="4957952"/>
            <a:ext cx="2927350" cy="1425205"/>
            <a:chOff x="2062" y="2532"/>
            <a:chExt cx="1844" cy="1239"/>
          </a:xfrm>
        </p:grpSpPr>
        <p:cxnSp>
          <p:nvCxnSpPr>
            <p:cNvPr id="4080" name="Google Shape;4080;p23"/>
            <p:cNvCxnSpPr/>
            <p:nvPr/>
          </p:nvCxnSpPr>
          <p:spPr>
            <a:xfrm>
              <a:off x="2064" y="2532"/>
              <a:ext cx="0" cy="938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1" name="Google Shape;4081;p23"/>
            <p:cNvSpPr txBox="1"/>
            <p:nvPr/>
          </p:nvSpPr>
          <p:spPr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wired Ethernet (1 Gbps)</a:t>
              </a:r>
              <a:endParaRPr/>
            </a:p>
          </p:txBody>
        </p:sp>
      </p:grpSp>
      <p:grpSp>
        <p:nvGrpSpPr>
          <p:cNvPr id="4082" name="Google Shape;4082;p23"/>
          <p:cNvGrpSpPr/>
          <p:nvPr/>
        </p:nvGrpSpPr>
        <p:grpSpPr>
          <a:xfrm>
            <a:off x="1907355" y="4107051"/>
            <a:ext cx="2354262" cy="2103436"/>
            <a:chOff x="23" y="2347"/>
            <a:chExt cx="1483" cy="1325"/>
          </a:xfrm>
        </p:grpSpPr>
        <p:cxnSp>
          <p:nvCxnSpPr>
            <p:cNvPr id="4083" name="Google Shape;4083;p23"/>
            <p:cNvCxnSpPr/>
            <p:nvPr/>
          </p:nvCxnSpPr>
          <p:spPr>
            <a:xfrm>
              <a:off x="1360" y="2347"/>
              <a:ext cx="0" cy="938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4" name="Google Shape;4084;p23"/>
            <p:cNvSpPr txBox="1"/>
            <p:nvPr/>
          </p:nvSpPr>
          <p:spPr>
            <a:xfrm>
              <a:off x="23" y="3300"/>
              <a:ext cx="1483" cy="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WiFi wireless access </a:t>
              </a:r>
              <a:endParaRPr/>
            </a:p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point (54, 450 Mbps)</a:t>
              </a:r>
              <a:endParaRPr/>
            </a:p>
          </p:txBody>
        </p:sp>
      </p:grpSp>
      <p:sp>
        <p:nvSpPr>
          <p:cNvPr id="4085" name="Google Shape;4085;p23"/>
          <p:cNvSpPr txBox="1"/>
          <p:nvPr/>
        </p:nvSpPr>
        <p:spPr>
          <a:xfrm>
            <a:off x="2285961" y="1599824"/>
            <a:ext cx="2569871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 and wired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devices</a:t>
            </a:r>
            <a:endParaRPr/>
          </a:p>
        </p:txBody>
      </p:sp>
      <p:grpSp>
        <p:nvGrpSpPr>
          <p:cNvPr id="4086" name="Google Shape;4086;p23"/>
          <p:cNvGrpSpPr/>
          <p:nvPr/>
        </p:nvGrpSpPr>
        <p:grpSpPr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descr="iphone_stylized_small" id="4087" name="Google Shape;4087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088" name="Google Shape;4088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89" name="Google Shape;4089;p23"/>
          <p:cNvCxnSpPr/>
          <p:nvPr/>
        </p:nvCxnSpPr>
        <p:spPr>
          <a:xfrm>
            <a:off x="5632155" y="4054099"/>
            <a:ext cx="2" cy="22512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0" name="Google Shape;4090;p23"/>
          <p:cNvSpPr/>
          <p:nvPr/>
        </p:nvSpPr>
        <p:spPr>
          <a:xfrm>
            <a:off x="3151955" y="3382613"/>
            <a:ext cx="4895850" cy="81017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1" name="Google Shape;4091;p23"/>
          <p:cNvGrpSpPr/>
          <p:nvPr/>
        </p:nvGrpSpPr>
        <p:grpSpPr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4092" name="Google Shape;4092;p23"/>
            <p:cNvSpPr txBox="1"/>
            <p:nvPr/>
          </p:nvSpPr>
          <p:spPr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often combined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 single box</a:t>
              </a:r>
              <a:endParaRPr/>
            </a:p>
          </p:txBody>
        </p:sp>
        <p:cxnSp>
          <p:nvCxnSpPr>
            <p:cNvPr id="4093" name="Google Shape;4093;p23"/>
            <p:cNvCxnSpPr/>
            <p:nvPr/>
          </p:nvCxnSpPr>
          <p:spPr>
            <a:xfrm flipH="1" rot="10800000">
              <a:off x="590" y="2225"/>
              <a:ext cx="238" cy="17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94" name="Google Shape;4094;p23"/>
          <p:cNvGrpSpPr/>
          <p:nvPr/>
        </p:nvGrpSpPr>
        <p:grpSpPr>
          <a:xfrm>
            <a:off x="4250505" y="1948053"/>
            <a:ext cx="954087" cy="1041126"/>
            <a:chOff x="877" y="1008"/>
            <a:chExt cx="2747" cy="2626"/>
          </a:xfrm>
        </p:grpSpPr>
        <p:pic>
          <p:nvPicPr>
            <p:cNvPr descr="antenna_stylized" id="4095" name="Google Shape;4095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096" name="Google Shape;4096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7" name="Google Shape;4097;p23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098" name="Google Shape;4098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9" name="Google Shape;4099;p23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0" name="Google Shape;4100;p23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1" name="Google Shape;4101;p23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2" name="Google Shape;4102;p23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3" name="Google Shape;4103;p23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4" name="Google Shape;4104;p23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05" name="Google Shape;4105;p23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106" name="Google Shape;4106;p23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7" name="Google Shape;4107;p23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8" name="Google Shape;4108;p23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9" name="Google Shape;4109;p23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p23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1" name="Google Shape;4111;p23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12" name="Google Shape;4112;p23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23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23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23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23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23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8" name="Google Shape;4118;p23"/>
          <p:cNvGrpSpPr/>
          <p:nvPr/>
        </p:nvGrpSpPr>
        <p:grpSpPr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descr="desktop_computer_stylized_medium" id="4119" name="Google Shape;4119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0" name="Google Shape;4120;p2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1" name="Google Shape;4121;p23"/>
          <p:cNvGrpSpPr/>
          <p:nvPr/>
        </p:nvGrpSpPr>
        <p:grpSpPr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descr="desktop_computer_stylized_medium" id="4122" name="Google Shape;4122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3" name="Google Shape;4123;p2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4" name="Google Shape;4124;p23"/>
          <p:cNvGrpSpPr/>
          <p:nvPr/>
        </p:nvGrpSpPr>
        <p:grpSpPr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descr="fridge2.png" id="4125" name="Google Shape;4125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126" name="Google Shape;4126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7" name="Google Shape;4127;p23"/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4128" name="Google Shape;4128;p2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129" name="Google Shape;4129;p2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130" name="Google Shape;4130;p2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31" name="Google Shape;4131;p2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2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2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2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35" name="Google Shape;4135;p2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0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4141;p24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Wireless access networks</a:t>
            </a:r>
            <a:endParaRPr b="0" sz="5400"/>
          </a:p>
        </p:txBody>
      </p:sp>
      <p:sp>
        <p:nvSpPr>
          <p:cNvPr id="4142" name="Google Shape;4142;p24"/>
          <p:cNvSpPr txBox="1"/>
          <p:nvPr/>
        </p:nvSpPr>
        <p:spPr>
          <a:xfrm>
            <a:off x="889001" y="1174398"/>
            <a:ext cx="9379606" cy="1118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Shared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access network connects end system to router</a:t>
            </a:r>
            <a:endParaRPr/>
          </a:p>
          <a:p>
            <a:pPr indent="-225425" lvl="0" marL="3397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base station aka “access point”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3" name="Google Shape;4143;p24"/>
          <p:cNvGrpSpPr/>
          <p:nvPr/>
        </p:nvGrpSpPr>
        <p:grpSpPr>
          <a:xfrm>
            <a:off x="848711" y="2383154"/>
            <a:ext cx="4720964" cy="4020776"/>
            <a:chOff x="848711" y="2383154"/>
            <a:chExt cx="4720964" cy="4020776"/>
          </a:xfrm>
        </p:grpSpPr>
        <p:sp>
          <p:nvSpPr>
            <p:cNvPr id="4144" name="Google Shape;4144;p24"/>
            <p:cNvSpPr/>
            <p:nvPr/>
          </p:nvSpPr>
          <p:spPr>
            <a:xfrm>
              <a:off x="848711" y="2383154"/>
              <a:ext cx="4720964" cy="3118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b="0" i="0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Wireless local area networks </a:t>
              </a: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(WLANs)</a:t>
              </a:r>
              <a:endParaRPr/>
            </a:p>
            <a:p>
              <a:pPr indent="-260350" lvl="1" marL="342900" marR="0" rtl="0" algn="l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typically within or around building (~100 ft)</a:t>
              </a:r>
              <a:endParaRPr/>
            </a:p>
            <a:p>
              <a:pPr indent="-260350" lvl="1" marL="342900" marR="0" rtl="0" algn="l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802.11b/g/n (WiFi): 11, 54, 450 Mbps transmission rate</a:t>
              </a:r>
              <a:endParaRPr/>
            </a:p>
          </p:txBody>
        </p:sp>
        <p:grpSp>
          <p:nvGrpSpPr>
            <p:cNvPr id="4145" name="Google Shape;4145;p24"/>
            <p:cNvGrpSpPr/>
            <p:nvPr/>
          </p:nvGrpSpPr>
          <p:grpSpPr>
            <a:xfrm>
              <a:off x="1457197" y="4740844"/>
              <a:ext cx="2487613" cy="1562100"/>
              <a:chOff x="2889" y="1631"/>
              <a:chExt cx="980" cy="743"/>
            </a:xfrm>
          </p:grpSpPr>
          <p:sp>
            <p:nvSpPr>
              <p:cNvPr id="4146" name="Google Shape;4146;p24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fmla="val 50000" name="adj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148" name="Google Shape;4148;p24"/>
            <p:cNvCxnSpPr/>
            <p:nvPr/>
          </p:nvCxnSpPr>
          <p:spPr>
            <a:xfrm>
              <a:off x="3123661" y="6082085"/>
              <a:ext cx="934073" cy="396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9" name="Google Shape;4149;p24"/>
            <p:cNvCxnSpPr/>
            <p:nvPr/>
          </p:nvCxnSpPr>
          <p:spPr>
            <a:xfrm flipH="1" rot="10800000">
              <a:off x="2501772" y="6010844"/>
              <a:ext cx="287338" cy="47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150" name="Google Shape;4150;p24"/>
            <p:cNvGrpSpPr/>
            <p:nvPr/>
          </p:nvGrpSpPr>
          <p:grpSpPr>
            <a:xfrm>
              <a:off x="2025522" y="5620319"/>
              <a:ext cx="863600" cy="588962"/>
              <a:chOff x="2967" y="478"/>
              <a:chExt cx="788" cy="625"/>
            </a:xfrm>
          </p:grpSpPr>
          <p:pic>
            <p:nvPicPr>
              <p:cNvPr descr="access_point_stylized_small" id="4151" name="Google Shape;4151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4152" name="Google Shape;4152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53" name="Google Shape;4153;p24"/>
            <p:cNvGrpSpPr/>
            <p:nvPr/>
          </p:nvGrpSpPr>
          <p:grpSpPr>
            <a:xfrm>
              <a:off x="1939797" y="4851969"/>
              <a:ext cx="757238" cy="691939"/>
              <a:chOff x="877" y="1008"/>
              <a:chExt cx="2747" cy="2626"/>
            </a:xfrm>
          </p:grpSpPr>
          <p:pic>
            <p:nvPicPr>
              <p:cNvPr descr="antenna_stylized" id="4154" name="Google Shape;4154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4155" name="Google Shape;4155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 rot="109064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56" name="Google Shape;4156;p24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4157" name="Google Shape;4157;p2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58" name="Google Shape;4158;p24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24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24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24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24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24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64" name="Google Shape;4164;p24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165" name="Google Shape;4165;p24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71" name="Google Shape;4171;p24"/>
              <p:cNvSpPr/>
              <p:nvPr/>
            </p:nvSpPr>
            <p:spPr>
              <a:xfrm>
                <a:off x="2577" y="3043"/>
                <a:ext cx="614" cy="514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2" name="Google Shape;4172;p24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3" name="Google Shape;4173;p24"/>
              <p:cNvSpPr/>
              <p:nvPr/>
            </p:nvSpPr>
            <p:spPr>
              <a:xfrm>
                <a:off x="1011" y="2998"/>
                <a:ext cx="17" cy="95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4" name="Google Shape;4174;p24"/>
              <p:cNvSpPr/>
              <p:nvPr/>
            </p:nvSpPr>
            <p:spPr>
              <a:xfrm>
                <a:off x="1012" y="2611"/>
                <a:ext cx="730" cy="39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5" name="Google Shape;4175;p24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6" name="Google Shape;4176;p24"/>
              <p:cNvSpPr/>
              <p:nvPr/>
            </p:nvSpPr>
            <p:spPr>
              <a:xfrm flipH="1" rot="10800000">
                <a:off x="2549" y="2986"/>
                <a:ext cx="608" cy="467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7" name="Google Shape;4177;p24"/>
            <p:cNvSpPr txBox="1"/>
            <p:nvPr/>
          </p:nvSpPr>
          <p:spPr>
            <a:xfrm>
              <a:off x="3690431" y="6037217"/>
              <a:ext cx="12128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/>
            </a:p>
          </p:txBody>
        </p:sp>
        <p:grpSp>
          <p:nvGrpSpPr>
            <p:cNvPr id="4178" name="Google Shape;4178;p24"/>
            <p:cNvGrpSpPr/>
            <p:nvPr/>
          </p:nvGrpSpPr>
          <p:grpSpPr>
            <a:xfrm>
              <a:off x="2828797" y="4912294"/>
              <a:ext cx="636588" cy="879475"/>
              <a:chOff x="5806938" y="3011924"/>
              <a:chExt cx="347997" cy="396620"/>
            </a:xfrm>
          </p:grpSpPr>
          <p:pic>
            <p:nvPicPr>
              <p:cNvPr descr="fridge2.png" id="4179" name="Google Shape;4179;p2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4180" name="Google Shape;4180;p2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81" name="Google Shape;4181;p24"/>
            <p:cNvGrpSpPr/>
            <p:nvPr/>
          </p:nvGrpSpPr>
          <p:grpSpPr>
            <a:xfrm>
              <a:off x="2789999" y="5883655"/>
              <a:ext cx="686068" cy="362749"/>
              <a:chOff x="7493876" y="2774731"/>
              <a:chExt cx="1481958" cy="894622"/>
            </a:xfrm>
          </p:grpSpPr>
          <p:sp>
            <p:nvSpPr>
              <p:cNvPr id="4182" name="Google Shape;4182;p2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183" name="Google Shape;4183;p2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184" name="Google Shape;4184;p2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85" name="Google Shape;4185;p2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189" name="Google Shape;4189;p24"/>
          <p:cNvGrpSpPr/>
          <p:nvPr/>
        </p:nvGrpSpPr>
        <p:grpSpPr>
          <a:xfrm>
            <a:off x="6622327" y="1977830"/>
            <a:ext cx="5443549" cy="4198133"/>
            <a:chOff x="6622327" y="1977830"/>
            <a:chExt cx="5443549" cy="4198133"/>
          </a:xfrm>
        </p:grpSpPr>
        <p:sp>
          <p:nvSpPr>
            <p:cNvPr id="4190" name="Google Shape;4190;p24"/>
            <p:cNvSpPr/>
            <p:nvPr/>
          </p:nvSpPr>
          <p:spPr>
            <a:xfrm>
              <a:off x="6874928" y="4765952"/>
              <a:ext cx="2365994" cy="1410011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91" name="Google Shape;4191;p24"/>
            <p:cNvCxnSpPr/>
            <p:nvPr/>
          </p:nvCxnSpPr>
          <p:spPr>
            <a:xfrm>
              <a:off x="8360702" y="5771600"/>
              <a:ext cx="203294" cy="325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descr="car_icon_small" id="4192" name="Google Shape;4192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27747" y="4780575"/>
              <a:ext cx="1157044" cy="221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93" name="Google Shape;4193;p24"/>
            <p:cNvGrpSpPr/>
            <p:nvPr/>
          </p:nvGrpSpPr>
          <p:grpSpPr>
            <a:xfrm>
              <a:off x="7435067" y="4550795"/>
              <a:ext cx="566627" cy="507604"/>
              <a:chOff x="2751" y="1851"/>
              <a:chExt cx="462" cy="478"/>
            </a:xfrm>
          </p:grpSpPr>
          <p:pic>
            <p:nvPicPr>
              <p:cNvPr descr="iphone_stylized_small" id="4194" name="Google Shape;4194;p2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4195" name="Google Shape;4195;p2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96" name="Google Shape;4196;p24"/>
            <p:cNvGrpSpPr/>
            <p:nvPr/>
          </p:nvGrpSpPr>
          <p:grpSpPr>
            <a:xfrm>
              <a:off x="8044949" y="4943509"/>
              <a:ext cx="622858" cy="831384"/>
              <a:chOff x="742" y="2409"/>
              <a:chExt cx="576" cy="881"/>
            </a:xfrm>
          </p:grpSpPr>
          <p:grpSp>
            <p:nvGrpSpPr>
              <p:cNvPr id="4197" name="Google Shape;4197;p24"/>
              <p:cNvGrpSpPr/>
              <p:nvPr/>
            </p:nvGrpSpPr>
            <p:grpSpPr>
              <a:xfrm>
                <a:off x="832" y="2643"/>
                <a:ext cx="376" cy="647"/>
                <a:chOff x="3130" y="3288"/>
                <a:chExt cx="410" cy="742"/>
              </a:xfrm>
            </p:grpSpPr>
            <p:cxnSp>
              <p:nvCxnSpPr>
                <p:cNvPr id="4198" name="Google Shape;4198;p24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9" name="Google Shape;4199;p24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0" name="Google Shape;4200;p24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1" name="Google Shape;4201;p24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2" name="Google Shape;4202;p24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3" name="Google Shape;4203;p24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4" name="Google Shape;4204;p24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5" name="Google Shape;4205;p24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6" name="Google Shape;4206;p24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7" name="Google Shape;4207;p24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8" name="Google Shape;4208;p24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9" name="Google Shape;4209;p24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0" name="Google Shape;4210;p24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1" name="Google Shape;4211;p24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2" name="Google Shape;4212;p24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cell_tower_radiation copy" id="4213" name="Google Shape;4213;p2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4" name="Google Shape;4214;p24"/>
              <p:cNvSpPr/>
              <p:nvPr/>
            </p:nvSpPr>
            <p:spPr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5" name="Google Shape;4215;p24"/>
            <p:cNvGrpSpPr/>
            <p:nvPr/>
          </p:nvGrpSpPr>
          <p:grpSpPr>
            <a:xfrm>
              <a:off x="7011178" y="5204622"/>
              <a:ext cx="728830" cy="544174"/>
              <a:chOff x="877" y="1008"/>
              <a:chExt cx="2747" cy="2626"/>
            </a:xfrm>
          </p:grpSpPr>
          <p:pic>
            <p:nvPicPr>
              <p:cNvPr descr="antenna_stylized" id="4216" name="Google Shape;4216;p2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4217" name="Google Shape;4217;p2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 flipH="1" rot="109064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8" name="Google Shape;4218;p24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4219" name="Google Shape;4219;p2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20" name="Google Shape;4220;p24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1" name="Google Shape;4221;p24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2" name="Google Shape;4222;p24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3" name="Google Shape;4223;p24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4" name="Google Shape;4224;p24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5" name="Google Shape;4225;p24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26" name="Google Shape;4226;p24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227" name="Google Shape;4227;p24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33" name="Google Shape;4233;p24"/>
              <p:cNvSpPr/>
              <p:nvPr/>
            </p:nvSpPr>
            <p:spPr>
              <a:xfrm>
                <a:off x="2577" y="3043"/>
                <a:ext cx="614" cy="514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4" name="Google Shape;4234;p24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5" name="Google Shape;4235;p24"/>
              <p:cNvSpPr/>
              <p:nvPr/>
            </p:nvSpPr>
            <p:spPr>
              <a:xfrm>
                <a:off x="1011" y="2998"/>
                <a:ext cx="17" cy="95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6" name="Google Shape;4236;p24"/>
              <p:cNvSpPr/>
              <p:nvPr/>
            </p:nvSpPr>
            <p:spPr>
              <a:xfrm>
                <a:off x="1012" y="2611"/>
                <a:ext cx="730" cy="39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7" name="Google Shape;4237;p24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8" name="Google Shape;4238;p24"/>
              <p:cNvSpPr/>
              <p:nvPr/>
            </p:nvSpPr>
            <p:spPr>
              <a:xfrm flipH="1" rot="10800000">
                <a:off x="2549" y="2986"/>
                <a:ext cx="608" cy="467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239" name="Google Shape;4239;p24"/>
            <p:cNvCxnSpPr/>
            <p:nvPr/>
          </p:nvCxnSpPr>
          <p:spPr>
            <a:xfrm>
              <a:off x="8933050" y="5885917"/>
              <a:ext cx="62934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0" name="Google Shape;4240;p24"/>
            <p:cNvSpPr txBox="1"/>
            <p:nvPr/>
          </p:nvSpPr>
          <p:spPr>
            <a:xfrm>
              <a:off x="9277842" y="5809251"/>
              <a:ext cx="1212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/>
            </a:p>
          </p:txBody>
        </p:sp>
        <p:sp>
          <p:nvSpPr>
            <p:cNvPr id="4241" name="Google Shape;4241;p24"/>
            <p:cNvSpPr/>
            <p:nvPr/>
          </p:nvSpPr>
          <p:spPr>
            <a:xfrm>
              <a:off x="6622327" y="1977830"/>
              <a:ext cx="5443549" cy="2625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43840" lvl="0" marL="34290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56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b="0" i="0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Wide-area cellular access networks</a:t>
              </a:r>
              <a:endParaRPr/>
            </a:p>
            <a:p>
              <a:pPr indent="-249238" lvl="1" marL="4572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provided by mobile, cellular network operator (10’s km)</a:t>
              </a:r>
              <a:endParaRPr/>
            </a:p>
            <a:p>
              <a:pPr indent="-249238" lvl="1" marL="4572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10’s Mbps </a:t>
              </a:r>
              <a:endParaRPr/>
            </a:p>
            <a:p>
              <a:pPr indent="-249238" lvl="1" marL="4572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4G/5G cellular networks</a:t>
              </a:r>
              <a:endParaRPr/>
            </a:p>
          </p:txBody>
        </p:sp>
        <p:grpSp>
          <p:nvGrpSpPr>
            <p:cNvPr id="4242" name="Google Shape;4242;p24"/>
            <p:cNvGrpSpPr/>
            <p:nvPr/>
          </p:nvGrpSpPr>
          <p:grpSpPr>
            <a:xfrm>
              <a:off x="8517156" y="5755545"/>
              <a:ext cx="499292" cy="246225"/>
              <a:chOff x="7493876" y="2774731"/>
              <a:chExt cx="1481958" cy="894622"/>
            </a:xfrm>
          </p:grpSpPr>
          <p:sp>
            <p:nvSpPr>
              <p:cNvPr id="4243" name="Google Shape;4243;p2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244" name="Google Shape;4244;p2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245" name="Google Shape;4245;p2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46" name="Google Shape;4246;p2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250" name="Google Shape;4250;p2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25"/>
          <p:cNvSpPr txBox="1"/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Access networks: enterprise networks</a:t>
            </a:r>
            <a:endParaRPr b="0" sz="5400"/>
          </a:p>
        </p:txBody>
      </p:sp>
      <p:sp>
        <p:nvSpPr>
          <p:cNvPr id="4257" name="Google Shape;4257;p25"/>
          <p:cNvSpPr txBox="1"/>
          <p:nvPr/>
        </p:nvSpPr>
        <p:spPr>
          <a:xfrm>
            <a:off x="1016188" y="3974373"/>
            <a:ext cx="10847590" cy="2401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companies, universities, etc.</a:t>
            </a:r>
            <a:endParaRPr/>
          </a:p>
          <a:p>
            <a:pPr indent="-287338" lvl="1" marL="2873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mix of wired, wireless link technologies, connecting a mix of switches and routers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(we’ll cover differences shortly)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2" marL="7350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Ethernet: wired access at 100Mbps, 1Gbps, 10Gbps </a:t>
            </a:r>
            <a:endParaRPr/>
          </a:p>
          <a:p>
            <a:pPr indent="-287338" lvl="2" marL="7350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WiFi: wireless access points at 11, 54, 450 Mbps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8" name="Google Shape;4258;p25"/>
          <p:cNvCxnSpPr/>
          <p:nvPr/>
        </p:nvCxnSpPr>
        <p:spPr>
          <a:xfrm>
            <a:off x="4170166" y="2675819"/>
            <a:ext cx="0" cy="306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9" name="Google Shape;4259;p25"/>
          <p:cNvCxnSpPr/>
          <p:nvPr/>
        </p:nvCxnSpPr>
        <p:spPr>
          <a:xfrm>
            <a:off x="4478096" y="2681014"/>
            <a:ext cx="0" cy="3658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0" name="Google Shape;4260;p25"/>
          <p:cNvCxnSpPr/>
          <p:nvPr/>
        </p:nvCxnSpPr>
        <p:spPr>
          <a:xfrm rot="10800000">
            <a:off x="3726933" y="2663348"/>
            <a:ext cx="5120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1" name="Google Shape;4261;p25"/>
          <p:cNvCxnSpPr/>
          <p:nvPr/>
        </p:nvCxnSpPr>
        <p:spPr>
          <a:xfrm rot="10800000">
            <a:off x="3354851" y="2518893"/>
            <a:ext cx="78032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2" name="Google Shape;4262;p25"/>
          <p:cNvCxnSpPr/>
          <p:nvPr/>
        </p:nvCxnSpPr>
        <p:spPr>
          <a:xfrm rot="10800000">
            <a:off x="4296137" y="2114630"/>
            <a:ext cx="0" cy="351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63" name="Google Shape;4263;p25"/>
          <p:cNvGrpSpPr/>
          <p:nvPr/>
        </p:nvGrpSpPr>
        <p:grpSpPr>
          <a:xfrm>
            <a:off x="4075687" y="1818447"/>
            <a:ext cx="641521" cy="410499"/>
            <a:chOff x="2967" y="478"/>
            <a:chExt cx="788" cy="625"/>
          </a:xfrm>
        </p:grpSpPr>
        <p:pic>
          <p:nvPicPr>
            <p:cNvPr descr="access_point_stylized_small" id="4264" name="Google Shape;4264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265" name="Google Shape;426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6" name="Google Shape;4266;p25"/>
          <p:cNvGrpSpPr/>
          <p:nvPr/>
        </p:nvGrpSpPr>
        <p:grpSpPr>
          <a:xfrm>
            <a:off x="4558577" y="1396516"/>
            <a:ext cx="457229" cy="468771"/>
            <a:chOff x="877" y="1008"/>
            <a:chExt cx="2747" cy="2626"/>
          </a:xfrm>
        </p:grpSpPr>
        <p:pic>
          <p:nvPicPr>
            <p:cNvPr descr="antenna_stylized" id="4267" name="Google Shape;4267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268" name="Google Shape;4268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9" name="Google Shape;4269;p25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270" name="Google Shape;4270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1" name="Google Shape;4271;p25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2" name="Google Shape;4272;p25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3" name="Google Shape;4273;p25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4" name="Google Shape;4274;p25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5" name="Google Shape;4275;p25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6" name="Google Shape;4276;p25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77" name="Google Shape;4277;p2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78" name="Google Shape;4278;p2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9" name="Google Shape;4279;p2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0" name="Google Shape;4280;p2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1" name="Google Shape;4281;p25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2" name="Google Shape;4282;p2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3" name="Google Shape;4283;p25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84" name="Google Shape;4284;p25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p25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25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25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8" name="Google Shape;4288;p25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p25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0" name="Google Shape;4290;p25"/>
          <p:cNvGrpSpPr/>
          <p:nvPr/>
        </p:nvGrpSpPr>
        <p:grpSpPr>
          <a:xfrm>
            <a:off x="3434166" y="1579422"/>
            <a:ext cx="416406" cy="415047"/>
            <a:chOff x="877" y="1008"/>
            <a:chExt cx="2747" cy="2626"/>
          </a:xfrm>
        </p:grpSpPr>
        <p:pic>
          <p:nvPicPr>
            <p:cNvPr descr="antenna_stylized" id="4291" name="Google Shape;4291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292" name="Google Shape;4292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3" name="Google Shape;4293;p25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294" name="Google Shape;4294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5" name="Google Shape;4295;p25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6" name="Google Shape;4296;p25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7" name="Google Shape;4297;p25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8" name="Google Shape;4298;p25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9" name="Google Shape;4299;p25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0" name="Google Shape;4300;p25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1" name="Google Shape;4301;p2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2" name="Google Shape;4302;p2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3" name="Google Shape;4303;p2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4" name="Google Shape;4304;p2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5" name="Google Shape;4305;p25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6" name="Google Shape;4306;p2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7" name="Google Shape;4307;p25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8" name="Google Shape;4308;p25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p25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0" name="Google Shape;4310;p25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1" name="Google Shape;4311;p25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2" name="Google Shape;4312;p25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3" name="Google Shape;4313;p25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4" name="Google Shape;4314;p25"/>
          <p:cNvGrpSpPr/>
          <p:nvPr/>
        </p:nvGrpSpPr>
        <p:grpSpPr>
          <a:xfrm>
            <a:off x="3983542" y="1377810"/>
            <a:ext cx="466561" cy="408725"/>
            <a:chOff x="877" y="1008"/>
            <a:chExt cx="2747" cy="2626"/>
          </a:xfrm>
        </p:grpSpPr>
        <p:pic>
          <p:nvPicPr>
            <p:cNvPr descr="antenna_stylized" id="4315" name="Google Shape;4315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316" name="Google Shape;4316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7" name="Google Shape;4317;p25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318" name="Google Shape;4318;p2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9" name="Google Shape;4319;p25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25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25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25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25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25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25" name="Google Shape;4325;p2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26" name="Google Shape;4326;p2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7" name="Google Shape;4327;p2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8" name="Google Shape;4328;p2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9" name="Google Shape;4329;p25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0" name="Google Shape;4330;p2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1" name="Google Shape;4331;p25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32" name="Google Shape;4332;p25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25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25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25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25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25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38" name="Google Shape;4338;p25"/>
          <p:cNvCxnSpPr/>
          <p:nvPr/>
        </p:nvCxnSpPr>
        <p:spPr>
          <a:xfrm flipH="1" rot="10800000">
            <a:off x="4581905" y="1972254"/>
            <a:ext cx="1225888" cy="50195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9" name="Google Shape;4339;p25"/>
          <p:cNvCxnSpPr/>
          <p:nvPr/>
        </p:nvCxnSpPr>
        <p:spPr>
          <a:xfrm>
            <a:off x="5916269" y="2557345"/>
            <a:ext cx="0" cy="42712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0" name="Google Shape;4340;p25"/>
          <p:cNvCxnSpPr/>
          <p:nvPr/>
        </p:nvCxnSpPr>
        <p:spPr>
          <a:xfrm>
            <a:off x="6196205" y="2552149"/>
            <a:ext cx="0" cy="42712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41" name="Google Shape;4341;p25"/>
          <p:cNvGrpSpPr/>
          <p:nvPr/>
        </p:nvGrpSpPr>
        <p:grpSpPr>
          <a:xfrm>
            <a:off x="5797296" y="2957452"/>
            <a:ext cx="268272" cy="501952"/>
            <a:chOff x="4140" y="429"/>
            <a:chExt cx="1425" cy="2396"/>
          </a:xfrm>
        </p:grpSpPr>
        <p:sp>
          <p:nvSpPr>
            <p:cNvPr id="4342" name="Google Shape;4342;p2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3" name="Google Shape;4343;p25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2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5" name="Google Shape;4345;p2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6" name="Google Shape;4346;p25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7" name="Google Shape;4347;p25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4348" name="Google Shape;4348;p25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9" name="Google Shape;4349;p25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0" name="Google Shape;4350;p25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1" name="Google Shape;4351;p25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4352" name="Google Shape;4352;p25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3" name="Google Shape;4353;p25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4" name="Google Shape;4354;p25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25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6" name="Google Shape;4356;p25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4357" name="Google Shape;4357;p25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8" name="Google Shape;4358;p25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9" name="Google Shape;4359;p2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60" name="Google Shape;4360;p25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4361" name="Google Shape;4361;p25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2" name="Google Shape;4362;p25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63" name="Google Shape;4363;p25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2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2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25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2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25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25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25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25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25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25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4" name="Google Shape;4374;p25"/>
          <p:cNvSpPr txBox="1"/>
          <p:nvPr/>
        </p:nvSpPr>
        <p:spPr>
          <a:xfrm>
            <a:off x="4764388" y="2906529"/>
            <a:ext cx="927409" cy="46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 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/>
          </a:p>
        </p:txBody>
      </p:sp>
      <p:cxnSp>
        <p:nvCxnSpPr>
          <p:cNvPr id="4375" name="Google Shape;4375;p25"/>
          <p:cNvCxnSpPr/>
          <p:nvPr/>
        </p:nvCxnSpPr>
        <p:spPr>
          <a:xfrm>
            <a:off x="6439983" y="3178810"/>
            <a:ext cx="386079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6" name="Google Shape;4376;p25"/>
          <p:cNvSpPr txBox="1"/>
          <p:nvPr/>
        </p:nvSpPr>
        <p:spPr>
          <a:xfrm>
            <a:off x="6660355" y="2915882"/>
            <a:ext cx="1603958" cy="46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mail,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servers</a:t>
            </a:r>
            <a:endParaRPr/>
          </a:p>
        </p:txBody>
      </p:sp>
      <p:sp>
        <p:nvSpPr>
          <p:cNvPr id="4377" name="Google Shape;4377;p25"/>
          <p:cNvSpPr txBox="1"/>
          <p:nvPr/>
        </p:nvSpPr>
        <p:spPr>
          <a:xfrm>
            <a:off x="7268479" y="2511682"/>
            <a:ext cx="1719743" cy="269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router</a:t>
            </a:r>
            <a:endParaRPr/>
          </a:p>
        </p:txBody>
      </p:sp>
      <p:cxnSp>
        <p:nvCxnSpPr>
          <p:cNvPr id="4378" name="Google Shape;4378;p25"/>
          <p:cNvCxnSpPr/>
          <p:nvPr/>
        </p:nvCxnSpPr>
        <p:spPr>
          <a:xfrm>
            <a:off x="6585783" y="2140611"/>
            <a:ext cx="739499" cy="434401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9" name="Google Shape;4379;p25"/>
          <p:cNvCxnSpPr/>
          <p:nvPr/>
        </p:nvCxnSpPr>
        <p:spPr>
          <a:xfrm>
            <a:off x="6639438" y="1920292"/>
            <a:ext cx="71383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0" name="Google Shape;4380;p25"/>
          <p:cNvCxnSpPr/>
          <p:nvPr/>
        </p:nvCxnSpPr>
        <p:spPr>
          <a:xfrm>
            <a:off x="7396433" y="1918214"/>
            <a:ext cx="71383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81" name="Google Shape;4381;p25"/>
          <p:cNvCxnSpPr/>
          <p:nvPr/>
        </p:nvCxnSpPr>
        <p:spPr>
          <a:xfrm>
            <a:off x="6948534" y="1976411"/>
            <a:ext cx="369749" cy="217201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2" name="Google Shape;4382;p25"/>
          <p:cNvSpPr txBox="1"/>
          <p:nvPr/>
        </p:nvSpPr>
        <p:spPr>
          <a:xfrm>
            <a:off x="7321915" y="2109434"/>
            <a:ext cx="1612869" cy="65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 link to 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 (Internet)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3" name="Google Shape;4383;p25"/>
          <p:cNvCxnSpPr/>
          <p:nvPr/>
        </p:nvCxnSpPr>
        <p:spPr>
          <a:xfrm>
            <a:off x="6202037" y="2116709"/>
            <a:ext cx="0" cy="19433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84" name="Google Shape;4384;p25"/>
          <p:cNvGrpSpPr/>
          <p:nvPr/>
        </p:nvGrpSpPr>
        <p:grpSpPr>
          <a:xfrm>
            <a:off x="6120389" y="2953295"/>
            <a:ext cx="268272" cy="501952"/>
            <a:chOff x="4140" y="429"/>
            <a:chExt cx="1425" cy="2396"/>
          </a:xfrm>
        </p:grpSpPr>
        <p:sp>
          <p:nvSpPr>
            <p:cNvPr id="4385" name="Google Shape;4385;p2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25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2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8" name="Google Shape;4388;p2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9" name="Google Shape;4389;p25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0" name="Google Shape;4390;p25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4391" name="Google Shape;4391;p25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p25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3" name="Google Shape;4393;p25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4" name="Google Shape;4394;p25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4395" name="Google Shape;4395;p25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25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7" name="Google Shape;4397;p25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25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9" name="Google Shape;4399;p25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4400" name="Google Shape;4400;p25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1" name="Google Shape;4401;p25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02" name="Google Shape;4402;p2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03" name="Google Shape;4403;p25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4404" name="Google Shape;4404;p25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25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06" name="Google Shape;4406;p25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2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8" name="Google Shape;4408;p2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9" name="Google Shape;4409;p25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2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1" name="Google Shape;4411;p25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25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25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25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25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25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7" name="Google Shape;4417;p25"/>
          <p:cNvGrpSpPr/>
          <p:nvPr/>
        </p:nvGrpSpPr>
        <p:grpSpPr>
          <a:xfrm>
            <a:off x="2986268" y="2270516"/>
            <a:ext cx="531879" cy="435440"/>
            <a:chOff x="-44" y="1473"/>
            <a:chExt cx="981" cy="1105"/>
          </a:xfrm>
        </p:grpSpPr>
        <p:pic>
          <p:nvPicPr>
            <p:cNvPr descr="desktop_computer_stylized_medium" id="4418" name="Google Shape;4418;p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9" name="Google Shape;4419;p2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0" name="Google Shape;4420;p25"/>
          <p:cNvGrpSpPr/>
          <p:nvPr/>
        </p:nvGrpSpPr>
        <p:grpSpPr>
          <a:xfrm>
            <a:off x="3275536" y="2564620"/>
            <a:ext cx="531879" cy="435441"/>
            <a:chOff x="-44" y="1473"/>
            <a:chExt cx="981" cy="1105"/>
          </a:xfrm>
        </p:grpSpPr>
        <p:pic>
          <p:nvPicPr>
            <p:cNvPr descr="desktop_computer_stylized_medium" id="4421" name="Google Shape;4421;p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2" name="Google Shape;4422;p2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3" name="Google Shape;4423;p25"/>
          <p:cNvGrpSpPr/>
          <p:nvPr/>
        </p:nvGrpSpPr>
        <p:grpSpPr>
          <a:xfrm>
            <a:off x="3724601" y="2941863"/>
            <a:ext cx="531879" cy="435440"/>
            <a:chOff x="-44" y="1473"/>
            <a:chExt cx="981" cy="1105"/>
          </a:xfrm>
        </p:grpSpPr>
        <p:pic>
          <p:nvPicPr>
            <p:cNvPr descr="desktop_computer_stylized_medium" id="4424" name="Google Shape;4424;p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5" name="Google Shape;4425;p2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6" name="Google Shape;4426;p25"/>
          <p:cNvGrpSpPr/>
          <p:nvPr/>
        </p:nvGrpSpPr>
        <p:grpSpPr>
          <a:xfrm>
            <a:off x="4145671" y="2951216"/>
            <a:ext cx="531879" cy="435441"/>
            <a:chOff x="-44" y="1473"/>
            <a:chExt cx="981" cy="1105"/>
          </a:xfrm>
        </p:grpSpPr>
        <p:pic>
          <p:nvPicPr>
            <p:cNvPr descr="desktop_computer_stylized_medium" id="4427" name="Google Shape;4427;p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8" name="Google Shape;4428;p2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9" name="Google Shape;4429;p25"/>
          <p:cNvGrpSpPr/>
          <p:nvPr/>
        </p:nvGrpSpPr>
        <p:grpSpPr>
          <a:xfrm>
            <a:off x="5763477" y="1758396"/>
            <a:ext cx="875961" cy="382215"/>
            <a:chOff x="7493876" y="2774731"/>
            <a:chExt cx="1481958" cy="894622"/>
          </a:xfrm>
        </p:grpSpPr>
        <p:sp>
          <p:nvSpPr>
            <p:cNvPr id="4430" name="Google Shape;4430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431" name="Google Shape;4431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432" name="Google Shape;4432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33" name="Google Shape;4433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37" name="Google Shape;4437;p25"/>
          <p:cNvGrpSpPr/>
          <p:nvPr/>
        </p:nvGrpSpPr>
        <p:grpSpPr>
          <a:xfrm>
            <a:off x="5810083" y="2299755"/>
            <a:ext cx="881870" cy="312528"/>
            <a:chOff x="3668110" y="2448910"/>
            <a:chExt cx="3794234" cy="2165130"/>
          </a:xfrm>
        </p:grpSpPr>
        <p:sp>
          <p:nvSpPr>
            <p:cNvPr id="4438" name="Google Shape;4438;p25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9" name="Google Shape;4439;p25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40" name="Google Shape;4440;p25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441" name="Google Shape;4441;p25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25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25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25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445" name="Google Shape;4445;p25"/>
          <p:cNvCxnSpPr/>
          <p:nvPr/>
        </p:nvCxnSpPr>
        <p:spPr>
          <a:xfrm>
            <a:off x="4758032" y="2690368"/>
            <a:ext cx="369749" cy="2172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6" name="Google Shape;4446;p25"/>
          <p:cNvCxnSpPr/>
          <p:nvPr/>
        </p:nvCxnSpPr>
        <p:spPr>
          <a:xfrm flipH="1">
            <a:off x="5214095" y="2587483"/>
            <a:ext cx="579702" cy="329439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7" name="Google Shape;4447;p25"/>
          <p:cNvGrpSpPr/>
          <p:nvPr/>
        </p:nvGrpSpPr>
        <p:grpSpPr>
          <a:xfrm>
            <a:off x="4009167" y="2420866"/>
            <a:ext cx="881870" cy="312528"/>
            <a:chOff x="3668110" y="2448910"/>
            <a:chExt cx="3794234" cy="2165130"/>
          </a:xfrm>
        </p:grpSpPr>
        <p:sp>
          <p:nvSpPr>
            <p:cNvPr id="4448" name="Google Shape;4448;p25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9" name="Google Shape;4449;p25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50" name="Google Shape;4450;p25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451" name="Google Shape;4451;p25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25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25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25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55" name="Google Shape;4455;p2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Chapter 1: introduction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786816" y="1375384"/>
            <a:ext cx="484208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Chapter goal:</a:t>
            </a:r>
            <a:r>
              <a:rPr i="1" lang="en-US" sz="3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5425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Get “feel,” “big picture,” introduction to terminology</a:t>
            </a:r>
            <a:endParaRPr/>
          </a:p>
          <a:p>
            <a:pPr indent="-225425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more depth, detail </a:t>
            </a:r>
            <a:r>
              <a:rPr i="1" lang="en-US" sz="2800">
                <a:latin typeface="Calibri"/>
                <a:ea typeface="Calibri"/>
                <a:cs typeface="Calibri"/>
                <a:sym typeface="Calibri"/>
              </a:rPr>
              <a:t>later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in course</a:t>
            </a:r>
            <a:endParaRPr/>
          </a:p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5968416" y="1422888"/>
            <a:ext cx="5994400" cy="479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Overview/roadmap: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2600"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the Internet? What</a:t>
            </a:r>
            <a:r>
              <a:rPr i="1" lang="en-US" sz="2600"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edge: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Performance: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52" name="Google Shape;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833" y="4034454"/>
            <a:ext cx="2745129" cy="205884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0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26"/>
          <p:cNvSpPr txBox="1"/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b="0" lang="en-US" sz="5400"/>
              <a:t>Access networks: data center networks</a:t>
            </a:r>
            <a:endParaRPr b="0" sz="5400"/>
          </a:p>
        </p:txBody>
      </p:sp>
      <p:sp>
        <p:nvSpPr>
          <p:cNvPr id="4462" name="Google Shape;4462;p26"/>
          <p:cNvSpPr txBox="1"/>
          <p:nvPr/>
        </p:nvSpPr>
        <p:spPr>
          <a:xfrm>
            <a:off x="698688" y="1650273"/>
            <a:ext cx="6238140" cy="1297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high-bandwidth links (10s to 100s Gbps) connect hundreds to thousands of servers together, and to Internet</a:t>
            </a:r>
            <a:endParaRPr/>
          </a:p>
        </p:txBody>
      </p:sp>
      <p:sp>
        <p:nvSpPr>
          <p:cNvPr id="4463" name="Google Shape;4463;p26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4" name="Google Shape;4464;p26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5" name="Google Shape;4465;p26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6" name="Google Shape;4466;p26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7" name="Google Shape;4467;p26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8" name="Google Shape;4468;p26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4469" name="Google Shape;4469;p26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4470" name="Google Shape;4470;p26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4471" name="Google Shape;4471;p26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72" name="Google Shape;4472;p26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4473" name="Google Shape;4473;p26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4" name="Google Shape;4474;p26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75" name="Google Shape;4475;p26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6" name="Google Shape;4476;p26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7" name="Google Shape;4477;p26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8" name="Google Shape;4478;p2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9" name="Google Shape;4479;p2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0" name="Google Shape;4480;p2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481" name="Google Shape;4481;p26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4482" name="Google Shape;4482;p26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3" name="Google Shape;4483;p26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84" name="Google Shape;4484;p26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5" name="Google Shape;4485;p26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6" name="Google Shape;4486;p26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7" name="Google Shape;4487;p2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8" name="Google Shape;4488;p2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9" name="Google Shape;4489;p2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90" name="Google Shape;4490;p26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1" name="Google Shape;4491;p26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4492" name="Google Shape;4492;p26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3" name="Google Shape;4493;p26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4494" name="Google Shape;4494;p26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4495" name="Google Shape;4495;p26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96" name="Google Shape;4496;p26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7" name="Google Shape;4497;p26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8" name="Google Shape;4498;p26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9" name="Google Shape;4499;p26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0" name="Google Shape;4500;p26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1" name="Google Shape;4501;p26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2" name="Google Shape;4502;p26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3" name="Google Shape;4503;p26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4" name="Google Shape;4504;p26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5" name="Google Shape;4505;p26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6" name="Google Shape;4506;p26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7" name="Google Shape;4507;p26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8" name="Google Shape;4508;p26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9" name="Google Shape;4509;p26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0" name="Google Shape;4510;p26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1" name="Google Shape;4511;p26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2" name="Google Shape;4512;p26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3" name="Google Shape;4513;p26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4" name="Google Shape;4514;p26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5" name="Google Shape;4515;p26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6" name="Google Shape;4516;p26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7" name="Google Shape;4517;p26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8" name="Google Shape;4518;p26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4519" name="Google Shape;4519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20" name="Google Shape;4520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21" name="Google Shape;4521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22" name="Google Shape;4522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6" name="Google Shape;4526;p26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4527" name="Google Shape;4527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28" name="Google Shape;4528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29" name="Google Shape;4529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30" name="Google Shape;4530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1" name="Google Shape;4531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2" name="Google Shape;4532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3" name="Google Shape;4533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34" name="Google Shape;4534;p26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4535" name="Google Shape;4535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36" name="Google Shape;4536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37" name="Google Shape;4537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38" name="Google Shape;4538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9" name="Google Shape;4539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0" name="Google Shape;4540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1" name="Google Shape;4541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42" name="Google Shape;4542;p26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4543" name="Google Shape;4543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44" name="Google Shape;4544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45" name="Google Shape;4545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46" name="Google Shape;4546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7" name="Google Shape;4547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8" name="Google Shape;4548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9" name="Google Shape;4549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50" name="Google Shape;4550;p26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4551" name="Google Shape;4551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53" name="Google Shape;4553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54" name="Google Shape;4554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5" name="Google Shape;4555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6" name="Google Shape;4556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7" name="Google Shape;4557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58" name="Google Shape;4558;p26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4559" name="Google Shape;4559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61" name="Google Shape;4561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62" name="Google Shape;4562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3" name="Google Shape;4563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4" name="Google Shape;4564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5" name="Google Shape;4565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66" name="Google Shape;4566;p26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4567" name="Google Shape;4567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69" name="Google Shape;4569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70" name="Google Shape;4570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1" name="Google Shape;4571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2" name="Google Shape;4572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3" name="Google Shape;4573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74" name="Google Shape;4574;p26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4575" name="Google Shape;4575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77" name="Google Shape;4577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78" name="Google Shape;4578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9" name="Google Shape;4579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0" name="Google Shape;4580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1" name="Google Shape;4581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82" name="Google Shape;4582;p26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4583" name="Google Shape;4583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85" name="Google Shape;4585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86" name="Google Shape;4586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7" name="Google Shape;4587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8" name="Google Shape;4588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9" name="Google Shape;4589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4590" name="Google Shape;45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4591" name="Google Shape;45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4592" name="Google Shape;4592;p26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593" name="Google Shape;459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94" name="Google Shape;4594;p26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5" name="Google Shape;4595;p26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6" name="Google Shape;4596;p26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7" name="Google Shape;4597;p26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8" name="Google Shape;4598;p26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9" name="Google Shape;4599;p26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0" name="Google Shape;4600;p26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4601" name="Google Shape;4601;p2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2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2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2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2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2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7" name="Google Shape;4607;p26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8" name="Google Shape;4608;p26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9" name="Google Shape;4609;p26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0" name="Google Shape;4610;p26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1" name="Google Shape;4611;p26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2" name="Google Shape;4612;p26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4613" name="Google Shape;461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4614" name="Google Shape;461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4615" name="Google Shape;461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4616" name="Google Shape;4616;p26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617" name="Google Shape;461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618" name="Google Shape;4618;p26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9" name="Google Shape;4619;p26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0" name="Google Shape;4620;p26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1" name="Google Shape;4621;p26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2" name="Google Shape;4622;p26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3" name="Google Shape;4623;p26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4" name="Google Shape;4624;p26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4625" name="Google Shape;4625;p2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6" name="Google Shape;4626;p2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7" name="Google Shape;4627;p2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8" name="Google Shape;4628;p2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9" name="Google Shape;4629;p2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0" name="Google Shape;4630;p2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1" name="Google Shape;4631;p26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2" name="Google Shape;4632;p26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3" name="Google Shape;4633;p26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4" name="Google Shape;4634;p26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5" name="Google Shape;4635;p26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6" name="Google Shape;4636;p26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4637" name="Google Shape;4637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4638" name="Google Shape;4638;p26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4639" name="Google Shape;463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0" name="Google Shape;4640;p26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4641" name="Google Shape;4641;p2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2" name="Google Shape;4642;p2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2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4" name="Google Shape;4644;p2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5" name="Google Shape;4645;p2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6" name="Google Shape;4646;p2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647" name="Google Shape;4647;p2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2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9" name="Google Shape;4649;p2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0" name="Google Shape;4650;p2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651" name="Google Shape;4651;p2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2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3" name="Google Shape;4653;p2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2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5" name="Google Shape;4655;p2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656" name="Google Shape;4656;p2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2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8" name="Google Shape;4658;p2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59" name="Google Shape;4659;p2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660" name="Google Shape;4660;p2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1" name="Google Shape;4661;p2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62" name="Google Shape;4662;p2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2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2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2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2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7" name="Google Shape;4667;p2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2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2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2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2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2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3" name="Google Shape;4673;p26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4674" name="Google Shape;4674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5" name="Google Shape;4675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4676" name="Google Shape;4676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4677" name="Google Shape;4677;p26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678" name="Google Shape;4678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4679" name="Google Shape;4679;p26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0" name="Google Shape;4680;p26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1" name="Google Shape;4681;p26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2" name="Google Shape;4682;p26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3" name="Google Shape;4683;p26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4" name="Google Shape;4684;p26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5" name="Google Shape;4685;p26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4686" name="Google Shape;4686;p2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2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2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2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2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691;p2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92" name="Google Shape;4692;p26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3" name="Google Shape;4693;p26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4" name="Google Shape;4694;p26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5" name="Google Shape;4695;p26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6" name="Google Shape;4696;p26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7" name="Google Shape;4697;p26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8" name="Google Shape;4698;p26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4699" name="Google Shape;4699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0" name="Google Shape;4700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1" name="Google Shape;4701;p26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4702" name="Google Shape;4702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3" name="Google Shape;4703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4704" name="Google Shape;4704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4705" name="Google Shape;4705;p26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706" name="Google Shape;4706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4707" name="Google Shape;4707;p26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8" name="Google Shape;4708;p26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9" name="Google Shape;4709;p26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0" name="Google Shape;4710;p26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1" name="Google Shape;4711;p26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2" name="Google Shape;4712;p26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3" name="Google Shape;4713;p26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4714" name="Google Shape;4714;p2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2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2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2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8" name="Google Shape;4718;p2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9" name="Google Shape;4719;p2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20" name="Google Shape;4720;p26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1" name="Google Shape;4721;p26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2" name="Google Shape;4722;p26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3" name="Google Shape;4723;p26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4" name="Google Shape;4724;p26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5" name="Google Shape;4725;p26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6" name="Google Shape;4726;p26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4727" name="Google Shape;4727;p2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728;p2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2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0" name="Google Shape;4730;p2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1" name="Google Shape;4731;p2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2" name="Google Shape;4732;p2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733" name="Google Shape;4733;p2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4" name="Google Shape;4734;p2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5" name="Google Shape;4735;p2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6" name="Google Shape;4736;p2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737" name="Google Shape;4737;p2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8" name="Google Shape;4738;p2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9" name="Google Shape;4739;p2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2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41" name="Google Shape;4741;p2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742" name="Google Shape;4742;p2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3" name="Google Shape;4743;p2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44" name="Google Shape;4744;p2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45" name="Google Shape;4745;p2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746" name="Google Shape;4746;p2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7" name="Google Shape;4747;p2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48" name="Google Shape;4748;p2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2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2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1" name="Google Shape;4751;p2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2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2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2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2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2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2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2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9" name="Google Shape;4759;p26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4760" name="Google Shape;4760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1" name="Google Shape;4761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2" name="Google Shape;4762;p26"/>
          <p:cNvGrpSpPr/>
          <p:nvPr/>
        </p:nvGrpSpPr>
        <p:grpSpPr>
          <a:xfrm>
            <a:off x="7439074" y="1859725"/>
            <a:ext cx="1802647" cy="1120859"/>
            <a:chOff x="7439074" y="1859725"/>
            <a:chExt cx="1802647" cy="1120859"/>
          </a:xfrm>
        </p:grpSpPr>
        <p:pic>
          <p:nvPicPr>
            <p:cNvPr descr="cell_tower_radiation copy" id="4763" name="Google Shape;4763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64" name="Google Shape;4764;p26"/>
            <p:cNvCxnSpPr/>
            <p:nvPr/>
          </p:nvCxnSpPr>
          <p:spPr>
            <a:xfrm>
              <a:off x="8207860" y="2700359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65" name="Google Shape;4765;p26"/>
            <p:cNvGrpSpPr/>
            <p:nvPr/>
          </p:nvGrpSpPr>
          <p:grpSpPr>
            <a:xfrm>
              <a:off x="8050698" y="2309376"/>
              <a:ext cx="298450" cy="464008"/>
              <a:chOff x="3130" y="3288"/>
              <a:chExt cx="410" cy="742"/>
            </a:xfrm>
          </p:grpSpPr>
          <p:cxnSp>
            <p:nvCxnSpPr>
              <p:cNvPr id="4766" name="Google Shape;4766;p26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7" name="Google Shape;4767;p26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8" name="Google Shape;4768;p26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9" name="Google Shape;4769;p26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0" name="Google Shape;4770;p26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1" name="Google Shape;4771;p26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2" name="Google Shape;4772;p26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3" name="Google Shape;4773;p26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4" name="Google Shape;4774;p26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5" name="Google Shape;4775;p26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6" name="Google Shape;4776;p26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7" name="Google Shape;4777;p26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8" name="Google Shape;4778;p26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9" name="Google Shape;4779;p26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0" name="Google Shape;4780;p26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81" name="Google Shape;4781;p26"/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4782" name="Google Shape;4782;p2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783" name="Google Shape;4783;p2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784" name="Google Shape;4784;p2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5" name="Google Shape;4785;p2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6" name="Google Shape;4786;p2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7" name="Google Shape;4787;p2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8" name="Google Shape;4788;p2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descr="antenna_radiation_stylized" id="4789" name="Google Shape;4789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750224" y="1859725"/>
              <a:ext cx="415925" cy="88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790" name="Google Shape;4790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439074" y="2356613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791" name="Google Shape;4791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637781" y="2319727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792" name="Google Shape;4792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711019" y="2059124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3" name="Google Shape;4793;p26"/>
          <p:cNvGrpSpPr/>
          <p:nvPr/>
        </p:nvGrpSpPr>
        <p:grpSpPr>
          <a:xfrm>
            <a:off x="7493518" y="3325424"/>
            <a:ext cx="911538" cy="843226"/>
            <a:chOff x="7493518" y="3325424"/>
            <a:chExt cx="911538" cy="843226"/>
          </a:xfrm>
        </p:grpSpPr>
        <p:pic>
          <p:nvPicPr>
            <p:cNvPr descr="access_point_stylized_small" id="4794" name="Google Shape;4794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95" name="Google Shape;4795;p26"/>
            <p:cNvGrpSpPr/>
            <p:nvPr/>
          </p:nvGrpSpPr>
          <p:grpSpPr>
            <a:xfrm>
              <a:off x="7493518" y="3325424"/>
              <a:ext cx="911538" cy="816238"/>
              <a:chOff x="7493518" y="3325424"/>
              <a:chExt cx="911538" cy="816238"/>
            </a:xfrm>
          </p:grpSpPr>
          <p:cxnSp>
            <p:nvCxnSpPr>
              <p:cNvPr id="4796" name="Google Shape;4796;p26"/>
              <p:cNvCxnSpPr/>
              <p:nvPr/>
            </p:nvCxnSpPr>
            <p:spPr>
              <a:xfrm>
                <a:off x="8247778" y="3829970"/>
                <a:ext cx="0" cy="13176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7" name="Google Shape;4797;p26"/>
              <p:cNvCxnSpPr/>
              <p:nvPr/>
            </p:nvCxnSpPr>
            <p:spPr>
              <a:xfrm flipH="1" rot="10800000">
                <a:off x="7857253" y="4041107"/>
                <a:ext cx="168275" cy="3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antenna_radiation_stylized" id="4798" name="Google Shape;4798;p2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99" name="Google Shape;4799;p26"/>
              <p:cNvGrpSpPr/>
              <p:nvPr/>
            </p:nvGrpSpPr>
            <p:grpSpPr>
              <a:xfrm>
                <a:off x="8050070" y="3965994"/>
                <a:ext cx="354986" cy="175668"/>
                <a:chOff x="7493876" y="2774731"/>
                <a:chExt cx="1481958" cy="894622"/>
              </a:xfrm>
            </p:grpSpPr>
            <p:sp>
              <p:nvSpPr>
                <p:cNvPr id="4800" name="Google Shape;4800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01" name="Google Shape;4801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02" name="Google Shape;4802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03" name="Google Shape;4803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4" name="Google Shape;4804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5" name="Google Shape;4805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6" name="Google Shape;4806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stylized" id="4807" name="Google Shape;4807;p2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493518" y="341914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4808" name="Google Shape;4808;p2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803435" y="33254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809" name="Google Shape;4809;p26"/>
          <p:cNvGrpSpPr/>
          <p:nvPr/>
        </p:nvGrpSpPr>
        <p:grpSpPr>
          <a:xfrm>
            <a:off x="7975881" y="4741266"/>
            <a:ext cx="2318709" cy="1245936"/>
            <a:chOff x="7948367" y="4775686"/>
            <a:chExt cx="2318709" cy="1245936"/>
          </a:xfrm>
        </p:grpSpPr>
        <p:cxnSp>
          <p:nvCxnSpPr>
            <p:cNvPr id="4810" name="Google Shape;4810;p26"/>
            <p:cNvCxnSpPr/>
            <p:nvPr/>
          </p:nvCxnSpPr>
          <p:spPr>
            <a:xfrm flipH="1" rot="5400000">
              <a:off x="9789609" y="5251739"/>
              <a:ext cx="388062" cy="75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1" name="Google Shape;4811;p26"/>
            <p:cNvCxnSpPr/>
            <p:nvPr/>
          </p:nvCxnSpPr>
          <p:spPr>
            <a:xfrm>
              <a:off x="8210207" y="5117334"/>
              <a:ext cx="226800" cy="127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2" name="Google Shape;4812;p26"/>
            <p:cNvCxnSpPr/>
            <p:nvPr/>
          </p:nvCxnSpPr>
          <p:spPr>
            <a:xfrm flipH="1" rot="10800000">
              <a:off x="8459425" y="5036562"/>
              <a:ext cx="404236" cy="20777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813" name="Google Shape;4813;p26"/>
            <p:cNvGrpSpPr/>
            <p:nvPr/>
          </p:nvGrpSpPr>
          <p:grpSpPr>
            <a:xfrm>
              <a:off x="7948367" y="4775686"/>
              <a:ext cx="2318709" cy="1245936"/>
              <a:chOff x="7948367" y="4775686"/>
              <a:chExt cx="2318709" cy="1245936"/>
            </a:xfrm>
          </p:grpSpPr>
          <p:cxnSp>
            <p:nvCxnSpPr>
              <p:cNvPr id="4814" name="Google Shape;4814;p26"/>
              <p:cNvCxnSpPr/>
              <p:nvPr/>
            </p:nvCxnSpPr>
            <p:spPr>
              <a:xfrm rot="10800000">
                <a:off x="10209926" y="5405286"/>
                <a:ext cx="0" cy="114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5" name="Google Shape;4815;p26"/>
              <p:cNvCxnSpPr/>
              <p:nvPr/>
            </p:nvCxnSpPr>
            <p:spPr>
              <a:xfrm>
                <a:off x="9432959" y="4838517"/>
                <a:ext cx="524483" cy="26153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6" name="Google Shape;4816;p26"/>
              <p:cNvCxnSpPr/>
              <p:nvPr/>
            </p:nvCxnSpPr>
            <p:spPr>
              <a:xfrm flipH="1" rot="10800000">
                <a:off x="8850066" y="4838517"/>
                <a:ext cx="569255" cy="24626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7" name="Google Shape;4817;p26"/>
              <p:cNvCxnSpPr/>
              <p:nvPr/>
            </p:nvCxnSpPr>
            <p:spPr>
              <a:xfrm>
                <a:off x="8821744" y="5108876"/>
                <a:ext cx="103050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8" name="Google Shape;4818;p26"/>
              <p:cNvCxnSpPr/>
              <p:nvPr/>
            </p:nvCxnSpPr>
            <p:spPr>
              <a:xfrm flipH="1" rot="10800000">
                <a:off x="7948367" y="5290470"/>
                <a:ext cx="41275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9" name="Google Shape;4819;p26"/>
              <p:cNvCxnSpPr/>
              <p:nvPr/>
            </p:nvCxnSpPr>
            <p:spPr>
              <a:xfrm flipH="1">
                <a:off x="8373817" y="5282252"/>
                <a:ext cx="68080" cy="29396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0" name="Google Shape;4820;p26"/>
              <p:cNvCxnSpPr/>
              <p:nvPr/>
            </p:nvCxnSpPr>
            <p:spPr>
              <a:xfrm rot="10800000">
                <a:off x="8488731" y="5307931"/>
                <a:ext cx="280374" cy="26987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1" name="Google Shape;4821;p26"/>
              <p:cNvCxnSpPr/>
              <p:nvPr/>
            </p:nvCxnSpPr>
            <p:spPr>
              <a:xfrm>
                <a:off x="8488731" y="5258048"/>
                <a:ext cx="914184" cy="46862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2" name="Google Shape;4822;p26"/>
              <p:cNvCxnSpPr/>
              <p:nvPr/>
            </p:nvCxnSpPr>
            <p:spPr>
              <a:xfrm flipH="1" rot="5400000">
                <a:off x="9885545" y="5583471"/>
                <a:ext cx="366793" cy="148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antenna_radiation_stylized" id="4823" name="Google Shape;4823;p2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ccess_point_stylized_small" id="4824" name="Google Shape;4824;p2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290610" y="5524232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25" name="Google Shape;4825;p26"/>
              <p:cNvGrpSpPr/>
              <p:nvPr/>
            </p:nvGrpSpPr>
            <p:grpSpPr>
              <a:xfrm>
                <a:off x="9783558" y="4989983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26" name="Google Shape;4826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27" name="Google Shape;4827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28" name="Google Shape;4828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29" name="Google Shape;4829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0" name="Google Shape;4830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1" name="Google Shape;4831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2" name="Google Shape;4832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33" name="Google Shape;4833;p26"/>
              <p:cNvGrpSpPr/>
              <p:nvPr/>
            </p:nvGrpSpPr>
            <p:grpSpPr>
              <a:xfrm>
                <a:off x="9849365" y="5339037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834" name="Google Shape;4834;p26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5" name="Google Shape;4835;p26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36" name="Google Shape;4836;p26"/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837" name="Google Shape;4837;p26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8" name="Google Shape;4838;p26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9" name="Google Shape;4839;p26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0" name="Google Shape;4840;p26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41" name="Google Shape;4841;p26"/>
              <p:cNvGrpSpPr/>
              <p:nvPr/>
            </p:nvGrpSpPr>
            <p:grpSpPr>
              <a:xfrm>
                <a:off x="8676619" y="4967420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42" name="Google Shape;4842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43" name="Google Shape;4843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44" name="Google Shape;4844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45" name="Google Shape;4845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6" name="Google Shape;4846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7" name="Google Shape;4847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8" name="Google Shape;4848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49" name="Google Shape;4849;p26"/>
              <p:cNvGrpSpPr/>
              <p:nvPr/>
            </p:nvGrpSpPr>
            <p:grpSpPr>
              <a:xfrm>
                <a:off x="8311520" y="5194433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850" name="Google Shape;4850;p26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1" name="Google Shape;4851;p26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52" name="Google Shape;4852;p26"/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853" name="Google Shape;4853;p26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4" name="Google Shape;4854;p26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5" name="Google Shape;4855;p26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6" name="Google Shape;4856;p26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57" name="Google Shape;4857;p26"/>
              <p:cNvGrpSpPr/>
              <p:nvPr/>
            </p:nvGrpSpPr>
            <p:grpSpPr>
              <a:xfrm>
                <a:off x="9247893" y="4775686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58" name="Google Shape;4858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59" name="Google Shape;4859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60" name="Google Shape;4860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61" name="Google Shape;4861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2" name="Google Shape;4862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3" name="Google Shape;4863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4" name="Google Shape;4864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stylized" id="4865" name="Google Shape;4865;p2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201681" y="5852809"/>
                <a:ext cx="307702" cy="168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4866" name="Google Shape;4866;p2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534746" y="5795138"/>
                <a:ext cx="316707" cy="1389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867" name="Google Shape;4867;p26"/>
          <p:cNvSpPr/>
          <p:nvPr/>
        </p:nvSpPr>
        <p:spPr>
          <a:xfrm>
            <a:off x="7165428" y="1458055"/>
            <a:ext cx="4771884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8" name="Google Shape;4868;p26"/>
          <p:cNvGrpSpPr/>
          <p:nvPr/>
        </p:nvGrpSpPr>
        <p:grpSpPr>
          <a:xfrm>
            <a:off x="10812889" y="3368642"/>
            <a:ext cx="890572" cy="1290085"/>
            <a:chOff x="10812889" y="3368642"/>
            <a:chExt cx="890572" cy="1290085"/>
          </a:xfrm>
        </p:grpSpPr>
        <p:sp>
          <p:nvSpPr>
            <p:cNvPr id="4869" name="Google Shape;4869;p26"/>
            <p:cNvSpPr/>
            <p:nvPr/>
          </p:nvSpPr>
          <p:spPr>
            <a:xfrm>
              <a:off x="10812889" y="3368642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26"/>
            <p:cNvSpPr/>
            <p:nvPr/>
          </p:nvSpPr>
          <p:spPr>
            <a:xfrm>
              <a:off x="10890418" y="4148658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1" name="Google Shape;4871;p26"/>
          <p:cNvGrpSpPr/>
          <p:nvPr/>
        </p:nvGrpSpPr>
        <p:grpSpPr>
          <a:xfrm>
            <a:off x="10925982" y="4188911"/>
            <a:ext cx="657413" cy="451816"/>
            <a:chOff x="10925982" y="4188911"/>
            <a:chExt cx="657413" cy="451816"/>
          </a:xfrm>
        </p:grpSpPr>
        <p:grpSp>
          <p:nvGrpSpPr>
            <p:cNvPr id="4872" name="Google Shape;4872;p26"/>
            <p:cNvGrpSpPr/>
            <p:nvPr/>
          </p:nvGrpSpPr>
          <p:grpSpPr>
            <a:xfrm>
              <a:off x="11093556" y="4188911"/>
              <a:ext cx="489839" cy="451816"/>
              <a:chOff x="5103720" y="2693365"/>
              <a:chExt cx="611650" cy="414788"/>
            </a:xfrm>
          </p:grpSpPr>
          <p:cxnSp>
            <p:nvCxnSpPr>
              <p:cNvPr id="4873" name="Google Shape;4873;p26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4874" name="Google Shape;4874;p26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4875" name="Google Shape;4875;p2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76" name="Google Shape;4876;p2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77" name="Google Shape;4877;p2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878" name="Google Shape;4878;p26"/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4879" name="Google Shape;4879;p2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80" name="Google Shape;4880;p2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81" name="Google Shape;4881;p2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82" name="Google Shape;4882;p2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3" name="Google Shape;4883;p2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4" name="Google Shape;4884;p2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5" name="Google Shape;4885;p2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886" name="Google Shape;4886;p26"/>
          <p:cNvGrpSpPr/>
          <p:nvPr/>
        </p:nvGrpSpPr>
        <p:grpSpPr>
          <a:xfrm>
            <a:off x="10884085" y="3428485"/>
            <a:ext cx="604586" cy="405973"/>
            <a:chOff x="10884085" y="3428485"/>
            <a:chExt cx="604586" cy="405973"/>
          </a:xfrm>
        </p:grpSpPr>
        <p:grpSp>
          <p:nvGrpSpPr>
            <p:cNvPr id="4887" name="Google Shape;4887;p26"/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4888" name="Google Shape;4888;p2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89" name="Google Shape;4889;p2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90" name="Google Shape;4890;p2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91" name="Google Shape;4891;p2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2" name="Google Shape;4892;p2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3" name="Google Shape;4893;p2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4" name="Google Shape;4894;p2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95" name="Google Shape;4895;p26"/>
            <p:cNvGrpSpPr/>
            <p:nvPr/>
          </p:nvGrpSpPr>
          <p:grpSpPr>
            <a:xfrm>
              <a:off x="11064947" y="3428485"/>
              <a:ext cx="423724" cy="405973"/>
              <a:chOff x="5103720" y="2693365"/>
              <a:chExt cx="611650" cy="414788"/>
            </a:xfrm>
          </p:grpSpPr>
          <p:cxnSp>
            <p:nvCxnSpPr>
              <p:cNvPr id="4896" name="Google Shape;4896;p26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4897" name="Google Shape;4897;p26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4898" name="Google Shape;4898;p2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99" name="Google Shape;4899;p2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900" name="Google Shape;4900;p2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descr="Big Data. Monster Storage: The Northeast Storage Exchange | MGHPCC" id="4901" name="Google Shape;4901;p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27848" y="3263334"/>
            <a:ext cx="4773705" cy="23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902" name="Google Shape;4902;p26"/>
          <p:cNvSpPr txBox="1"/>
          <p:nvPr/>
        </p:nvSpPr>
        <p:spPr>
          <a:xfrm flipH="1">
            <a:off x="860610" y="5688106"/>
            <a:ext cx="51098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Courtesy: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Massachusetts Green High Performance Computing Center (mghpcc.org)</a:t>
            </a:r>
            <a:endParaRPr/>
          </a:p>
        </p:txBody>
      </p:sp>
      <p:sp>
        <p:nvSpPr>
          <p:cNvPr id="4903" name="Google Shape;4903;p2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8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p27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Links: physical media</a:t>
            </a:r>
            <a:endParaRPr b="0" sz="5400"/>
          </a:p>
        </p:txBody>
      </p:sp>
      <p:sp>
        <p:nvSpPr>
          <p:cNvPr id="4910" name="Google Shape;4910;p27"/>
          <p:cNvSpPr txBox="1"/>
          <p:nvPr/>
        </p:nvSpPr>
        <p:spPr>
          <a:xfrm>
            <a:off x="952500" y="1671911"/>
            <a:ext cx="4639003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bit:</a:t>
            </a: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propagates between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transmitter/receiver pairs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physical link: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what lies between transmitter &amp; receiver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guided media: 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in solid media: copper, fiber, coax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unguided media: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freely, e.g., radio</a:t>
            </a:r>
            <a:endParaRPr/>
          </a:p>
        </p:txBody>
      </p:sp>
      <p:grpSp>
        <p:nvGrpSpPr>
          <p:cNvPr id="4911" name="Google Shape;4911;p27"/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912" name="Google Shape;4912;p27"/>
            <p:cNvSpPr txBox="1"/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342900" lvl="0" marL="35242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3200"/>
                <a:buFont typeface="Noto Sans Symbols"/>
                <a:buNone/>
              </a:pPr>
              <a:r>
                <a:rPr b="0" i="0" lang="en-US" sz="32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Twisted pair (TP</a:t>
              </a:r>
              <a:r>
                <a:rPr b="0" i="0" lang="en-US" sz="32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two insulated copper wires</a:t>
              </a:r>
              <a:endParaRPr/>
            </a:p>
            <a:p>
              <a:pPr indent="-231775" lvl="1" marL="68262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5: 100 Mbps, 1 Gbps Ethernet</a:t>
              </a:r>
              <a:endParaRPr/>
            </a:p>
            <a:p>
              <a:pPr indent="-231775" lvl="1" marL="68262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6: 10Gbps Ethernet</a:t>
              </a:r>
              <a:endParaRPr/>
            </a:p>
          </p:txBody>
        </p:sp>
        <p:pic>
          <p:nvPicPr>
            <p:cNvPr descr="Twisted_Pair_Cables" id="4913" name="Google Shape;491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3223" y="3476662"/>
              <a:ext cx="2220035" cy="1709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twisted pair" id="4914" name="Google Shape;491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05176" y="3594371"/>
              <a:ext cx="2359134" cy="16888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5" name="Google Shape;4915;p2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0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p28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Links: physical media</a:t>
            </a:r>
            <a:endParaRPr b="0" sz="5400"/>
          </a:p>
        </p:txBody>
      </p:sp>
      <p:sp>
        <p:nvSpPr>
          <p:cNvPr id="4922" name="Google Shape;4922;p28"/>
          <p:cNvSpPr txBox="1"/>
          <p:nvPr/>
        </p:nvSpPr>
        <p:spPr>
          <a:xfrm>
            <a:off x="982262" y="1320920"/>
            <a:ext cx="4878973" cy="432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9075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Coaxial cable: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concentric copper conductors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bidirectional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broadband: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 frequency channels on cable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100’s Mbps per channel</a:t>
            </a:r>
            <a:endParaRPr/>
          </a:p>
        </p:txBody>
      </p:sp>
      <p:pic>
        <p:nvPicPr>
          <p:cNvPr id="4923" name="Google Shape;49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92153">
            <a:off x="1742089" y="3834600"/>
            <a:ext cx="1854420" cy="1854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4" name="Google Shape;4924;p28"/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4925" name="Google Shape;4925;p28"/>
            <p:cNvSpPr/>
            <p:nvPr/>
          </p:nvSpPr>
          <p:spPr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2720"/>
                <a:buFont typeface="Noto Sans Symbols"/>
                <a:buNone/>
              </a:pPr>
              <a:r>
                <a:rPr b="0" i="0" lang="en-US" sz="32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Fiber optic cable: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glass fiber carrying light pulses, each pulse a bit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operation:</a:t>
              </a:r>
              <a:endParaRPr/>
            </a:p>
            <a:p>
              <a:pPr indent="-225425" lvl="1" marL="682625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point-to-point transmission (10’s-100’s Gbps)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error rate: </a:t>
              </a:r>
              <a:endParaRPr/>
            </a:p>
            <a:p>
              <a:pPr indent="-225425" lvl="1" marL="682625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repeaters spaced far apart </a:t>
              </a:r>
              <a:endParaRPr/>
            </a:p>
            <a:p>
              <a:pPr indent="-225425" lvl="1" marL="682625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immune to electromagnetic noise</a:t>
              </a:r>
              <a:endParaRPr/>
            </a:p>
          </p:txBody>
        </p:sp>
        <p:pic>
          <p:nvPicPr>
            <p:cNvPr descr="Image result for optical fiber" id="4926" name="Google Shape;4926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5119" y="4700678"/>
              <a:ext cx="2872373" cy="1895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7" name="Google Shape;4927;p2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2" name="Shape 4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3" name="Google Shape;4933;p29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Links: physical media</a:t>
            </a:r>
            <a:endParaRPr b="0" sz="5400"/>
          </a:p>
        </p:txBody>
      </p:sp>
      <p:sp>
        <p:nvSpPr>
          <p:cNvPr id="4934" name="Google Shape;4934;p29"/>
          <p:cNvSpPr txBox="1"/>
          <p:nvPr/>
        </p:nvSpPr>
        <p:spPr>
          <a:xfrm>
            <a:off x="952499" y="1354420"/>
            <a:ext cx="4950759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Wireless radio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 carried in various “bands” in electromagnetic spectrum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physical “wire”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broadcast, “half-duplex”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(sender to receiver)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propagation environment effects:</a:t>
            </a:r>
            <a:endParaRPr/>
          </a:p>
          <a:p>
            <a:pPr indent="-230187" lvl="1" marL="635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reflection </a:t>
            </a:r>
            <a:endParaRPr/>
          </a:p>
          <a:p>
            <a:pPr indent="-230187" lvl="1" marL="635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obstruction by objects</a:t>
            </a:r>
            <a:endParaRPr/>
          </a:p>
          <a:p>
            <a:pPr indent="-230187" lvl="1" marL="635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Interference/noise</a:t>
            </a:r>
            <a:endParaRPr/>
          </a:p>
        </p:txBody>
      </p:sp>
      <p:sp>
        <p:nvSpPr>
          <p:cNvPr id="4935" name="Google Shape;4935;p29"/>
          <p:cNvSpPr txBox="1"/>
          <p:nvPr/>
        </p:nvSpPr>
        <p:spPr>
          <a:xfrm>
            <a:off x="6349562" y="1354420"/>
            <a:ext cx="5613254" cy="5118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72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Radio link types: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Wireless LAN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(WiFi)</a:t>
            </a:r>
            <a:endParaRPr/>
          </a:p>
          <a:p>
            <a:pPr indent="-230187" lvl="1" marL="6350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10-100’s Mbps; 10’s of meters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wide-area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(e.g., 4G/5G cellular)</a:t>
            </a:r>
            <a:endParaRPr/>
          </a:p>
          <a:p>
            <a:pPr indent="-230187" lvl="1" marL="6350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10’s Mbps (4G) over ~10 Km </a:t>
            </a:r>
            <a:endParaRPr/>
          </a:p>
          <a:p>
            <a:pPr indent="-285750" lvl="0" marL="346075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Bluetooth: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cable replacement</a:t>
            </a:r>
            <a:endParaRPr/>
          </a:p>
          <a:p>
            <a:pPr indent="-342900" lvl="1" marL="747712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short distances, limited rates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terrestrial  microwave</a:t>
            </a:r>
            <a:endParaRPr/>
          </a:p>
          <a:p>
            <a:pPr indent="-230187" lvl="1" marL="6350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point-to-point; 45 Mbps channels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satellite</a:t>
            </a:r>
            <a:endParaRPr/>
          </a:p>
          <a:p>
            <a:pPr indent="-228600" lvl="1" marL="6858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 to &lt; 100 Mbps (Starlink) downlink</a:t>
            </a:r>
            <a:endParaRPr/>
          </a:p>
          <a:p>
            <a:pPr indent="-228600" lvl="1" marL="6858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270 msec end-end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(geostationary)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6" name="Google Shape;4936;p2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30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4943" name="Google Shape;4943;p3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4" name="Google Shape;4944;p30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4945" name="Google Shape;49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0" name="Shape 4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1" name="Google Shape;4951;p31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2" name="Google Shape;4952;p31"/>
          <p:cNvSpPr txBox="1"/>
          <p:nvPr>
            <p:ph type="title"/>
          </p:nvPr>
        </p:nvSpPr>
        <p:spPr>
          <a:xfrm>
            <a:off x="763273" y="413683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/>
              <a:t>The network core</a:t>
            </a:r>
            <a:endParaRPr sz="4800"/>
          </a:p>
        </p:txBody>
      </p:sp>
      <p:sp>
        <p:nvSpPr>
          <p:cNvPr id="4953" name="Google Shape;4953;p31"/>
          <p:cNvSpPr txBox="1"/>
          <p:nvPr>
            <p:ph idx="1" type="body"/>
          </p:nvPr>
        </p:nvSpPr>
        <p:spPr>
          <a:xfrm>
            <a:off x="676092" y="1531645"/>
            <a:ext cx="6282647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2575" lvl="0" marL="412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mesh of interconnected routers</a:t>
            </a:r>
            <a:endParaRPr/>
          </a:p>
          <a:p>
            <a:pPr indent="-282575" lvl="0" marL="412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solidFill>
                  <a:srgbClr val="CC0000"/>
                </a:solidFill>
              </a:rPr>
              <a:t>packet-switching: </a:t>
            </a:r>
            <a:r>
              <a:rPr lang="en-US"/>
              <a:t>hosts break application-layer messages into </a:t>
            </a:r>
            <a:r>
              <a:rPr i="1" lang="en-US">
                <a:solidFill>
                  <a:srgbClr val="CC0000"/>
                </a:solidFill>
              </a:rPr>
              <a:t>packets</a:t>
            </a:r>
            <a:endParaRPr/>
          </a:p>
          <a:p>
            <a:pPr indent="-231775" lvl="1" marL="695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network </a:t>
            </a:r>
            <a:r>
              <a:rPr lang="en-US" sz="2800">
                <a:solidFill>
                  <a:srgbClr val="0000A3"/>
                </a:solidFill>
              </a:rPr>
              <a:t>forwards</a:t>
            </a:r>
            <a:r>
              <a:rPr lang="en-US" sz="2800"/>
              <a:t> packets</a:t>
            </a:r>
            <a:r>
              <a:rPr i="1" lang="en-US" sz="2800"/>
              <a:t> </a:t>
            </a:r>
            <a:r>
              <a:rPr lang="en-US" sz="2800"/>
              <a:t>from one router to the next, across links on path from </a:t>
            </a:r>
            <a:r>
              <a:rPr lang="en-US" sz="2800">
                <a:solidFill>
                  <a:srgbClr val="0000A3"/>
                </a:solidFill>
              </a:rPr>
              <a:t>source to destination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54" name="Google Shape;4954;p31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5" name="Google Shape;4955;p31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6" name="Google Shape;4956;p31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7" name="Google Shape;4957;p31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8" name="Google Shape;4958;p31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4959" name="Google Shape;4959;p31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4960" name="Google Shape;4960;p31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4961" name="Google Shape;4961;p31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62" name="Google Shape;4962;p31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4963" name="Google Shape;4963;p3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3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65" name="Google Shape;4965;p3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6" name="Google Shape;4966;p3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7" name="Google Shape;4967;p3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8" name="Google Shape;4968;p3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9" name="Google Shape;4969;p3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0" name="Google Shape;4970;p3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971" name="Google Shape;4971;p31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4972" name="Google Shape;4972;p3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3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74" name="Google Shape;4974;p3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5" name="Google Shape;4975;p3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6" name="Google Shape;4976;p3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7" name="Google Shape;4977;p3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8" name="Google Shape;4978;p3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9" name="Google Shape;4979;p3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80" name="Google Shape;4980;p31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1" name="Google Shape;4981;p31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4982" name="Google Shape;4982;p31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3" name="Google Shape;4983;p31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4984" name="Google Shape;4984;p31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4985" name="Google Shape;4985;p31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6" name="Google Shape;4986;p31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87" name="Google Shape;4987;p31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88" name="Google Shape;4988;p31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89" name="Google Shape;4989;p31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0" name="Google Shape;4990;p31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1" name="Google Shape;4991;p31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2" name="Google Shape;4992;p31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3" name="Google Shape;4993;p31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4" name="Google Shape;4994;p31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5" name="Google Shape;4995;p31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6" name="Google Shape;4996;p31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7" name="Google Shape;4997;p31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8" name="Google Shape;4998;p31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9" name="Google Shape;4999;p31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0" name="Google Shape;5000;p31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1" name="Google Shape;5001;p31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2" name="Google Shape;5002;p31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3" name="Google Shape;5003;p31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4" name="Google Shape;5004;p31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5" name="Google Shape;5005;p31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6" name="Google Shape;5006;p31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7" name="Google Shape;5007;p31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8" name="Google Shape;5008;p31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5009" name="Google Shape;5009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10" name="Google Shape;5010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11" name="Google Shape;5011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12" name="Google Shape;5012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3" name="Google Shape;5013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4" name="Google Shape;5014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5" name="Google Shape;5015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16" name="Google Shape;5016;p31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017" name="Google Shape;5017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18" name="Google Shape;5018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19" name="Google Shape;5019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20" name="Google Shape;5020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1" name="Google Shape;5021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2" name="Google Shape;5022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3" name="Google Shape;5023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24" name="Google Shape;5024;p31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025" name="Google Shape;5025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26" name="Google Shape;5026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27" name="Google Shape;5027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28" name="Google Shape;5028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9" name="Google Shape;5029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0" name="Google Shape;5030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1" name="Google Shape;5031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32" name="Google Shape;5032;p31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5033" name="Google Shape;5033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34" name="Google Shape;5034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35" name="Google Shape;5035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36" name="Google Shape;5036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7" name="Google Shape;5037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8" name="Google Shape;5038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9" name="Google Shape;5039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40" name="Google Shape;5040;p31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041" name="Google Shape;5041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42" name="Google Shape;5042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43" name="Google Shape;5043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44" name="Google Shape;5044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5" name="Google Shape;5045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6" name="Google Shape;5046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7" name="Google Shape;5047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48" name="Google Shape;5048;p31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049" name="Google Shape;5049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50" name="Google Shape;5050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51" name="Google Shape;5051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52" name="Google Shape;5052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4" name="Google Shape;5054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5" name="Google Shape;5055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6" name="Google Shape;5056;p31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057" name="Google Shape;5057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58" name="Google Shape;5058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59" name="Google Shape;5059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60" name="Google Shape;5060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1" name="Google Shape;5061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2" name="Google Shape;5062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3" name="Google Shape;5063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64" name="Google Shape;5064;p31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065" name="Google Shape;5065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66" name="Google Shape;5066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67" name="Google Shape;5067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68" name="Google Shape;5068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9" name="Google Shape;5069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72" name="Google Shape;5072;p31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5073" name="Google Shape;5073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74" name="Google Shape;5074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75" name="Google Shape;5075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76" name="Google Shape;5076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9" name="Google Shape;5079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5080" name="Google Shape;50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5081" name="Google Shape;50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5082" name="Google Shape;5082;p31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083" name="Google Shape;508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5084" name="Google Shape;5084;p31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5" name="Google Shape;5085;p31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6" name="Google Shape;5086;p31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7" name="Google Shape;5087;p31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8" name="Google Shape;5088;p31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9" name="Google Shape;5089;p31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0" name="Google Shape;5090;p31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5091" name="Google Shape;5091;p3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3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3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3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3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6" name="Google Shape;5096;p3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7" name="Google Shape;5097;p31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8" name="Google Shape;5098;p31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9" name="Google Shape;5099;p31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0" name="Google Shape;5100;p31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1" name="Google Shape;5101;p31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2" name="Google Shape;5102;p31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5103" name="Google Shape;510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5104" name="Google Shape;510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5105" name="Google Shape;510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5106" name="Google Shape;5106;p31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107" name="Google Shape;5107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5108" name="Google Shape;5108;p31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9" name="Google Shape;5109;p31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0" name="Google Shape;5110;p31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1" name="Google Shape;5111;p31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2" name="Google Shape;5112;p31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3" name="Google Shape;5113;p31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14" name="Google Shape;5114;p31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5115" name="Google Shape;5115;p3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3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3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3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9" name="Google Shape;5119;p3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0" name="Google Shape;5120;p3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1" name="Google Shape;5121;p31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2" name="Google Shape;5122;p31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3" name="Google Shape;5123;p31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4" name="Google Shape;5124;p31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5" name="Google Shape;5125;p31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6" name="Google Shape;5126;p31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5127" name="Google Shape;5127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5128" name="Google Shape;5128;p31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5129" name="Google Shape;5129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0" name="Google Shape;5130;p31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5131" name="Google Shape;5131;p3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3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3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4" name="Google Shape;5134;p3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5" name="Google Shape;5135;p3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6" name="Google Shape;5136;p3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5137" name="Google Shape;5137;p3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8" name="Google Shape;5138;p3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39" name="Google Shape;5139;p3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40" name="Google Shape;5140;p3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5141" name="Google Shape;5141;p3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2" name="Google Shape;5142;p3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3" name="Google Shape;5143;p3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3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45" name="Google Shape;5145;p3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5146" name="Google Shape;5146;p3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7" name="Google Shape;5147;p3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8" name="Google Shape;5148;p3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49" name="Google Shape;5149;p3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150" name="Google Shape;5150;p3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1" name="Google Shape;5151;p3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2" name="Google Shape;5152;p3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3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4" name="Google Shape;5154;p3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5" name="Google Shape;5155;p3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3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7" name="Google Shape;5157;p3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3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3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3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3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3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3" name="Google Shape;5163;p31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5164" name="Google Shape;5164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5" name="Google Shape;5165;p3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5166" name="Google Shape;5166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Google Shape;5167;p31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168" name="Google Shape;5168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5169" name="Google Shape;5169;p31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0" name="Google Shape;5170;p31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1" name="Google Shape;5171;p31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2" name="Google Shape;5172;p31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3" name="Google Shape;5173;p31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4" name="Google Shape;5174;p31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5" name="Google Shape;5175;p31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5176" name="Google Shape;5176;p3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3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3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9" name="Google Shape;5179;p3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0" name="Google Shape;5180;p3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3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2" name="Google Shape;5182;p31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3" name="Google Shape;5183;p31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4" name="Google Shape;5184;p31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5" name="Google Shape;5185;p31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6" name="Google Shape;5186;p31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7" name="Google Shape;5187;p31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8" name="Google Shape;5188;p31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5189" name="Google Shape;5189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0" name="Google Shape;5190;p3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1" name="Google Shape;5191;p31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5192" name="Google Shape;5192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3" name="Google Shape;5193;p3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5194" name="Google Shape;5194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5195" name="Google Shape;5195;p31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196" name="Google Shape;5196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5197" name="Google Shape;5197;p31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8" name="Google Shape;5198;p31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9" name="Google Shape;5199;p31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0" name="Google Shape;5200;p31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1" name="Google Shape;5201;p31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2" name="Google Shape;5202;p31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3" name="Google Shape;5203;p31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204" name="Google Shape;5204;p3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3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3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3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3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9" name="Google Shape;5209;p3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0" name="Google Shape;5210;p31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1" name="Google Shape;5211;p31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2" name="Google Shape;5212;p31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Google Shape;5213;p31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4" name="Google Shape;5214;p31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5" name="Google Shape;5215;p31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6" name="Google Shape;5216;p31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5217" name="Google Shape;5217;p3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8" name="Google Shape;5218;p3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3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3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3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22" name="Google Shape;5222;p3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5223" name="Google Shape;5223;p3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4" name="Google Shape;5224;p3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25" name="Google Shape;5225;p3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26" name="Google Shape;5226;p3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5227" name="Google Shape;5227;p3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8" name="Google Shape;5228;p3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29" name="Google Shape;5229;p3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3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1" name="Google Shape;5231;p3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5232" name="Google Shape;5232;p3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3" name="Google Shape;5233;p3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4" name="Google Shape;5234;p3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35" name="Google Shape;5235;p3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236" name="Google Shape;5236;p3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7" name="Google Shape;5237;p3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8" name="Google Shape;5238;p3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3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3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3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3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3" name="Google Shape;5243;p3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3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3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3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3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3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9" name="Google Shape;5249;p31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5250" name="Google Shape;5250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1" name="Google Shape;5251;p3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2" name="Google Shape;5252;p31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5253" name="Google Shape;5253;p31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5254" name="Google Shape;5254;p3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255" name="Google Shape;5255;p31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256" name="Google Shape;5256;p31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5257" name="Google Shape;5257;p31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58" name="Google Shape;5258;p31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59" name="Google Shape;5259;p31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0" name="Google Shape;5260;p31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1" name="Google Shape;5261;p31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2" name="Google Shape;5262;p31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3" name="Google Shape;5263;p31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4" name="Google Shape;5264;p31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5" name="Google Shape;5265;p31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6" name="Google Shape;5266;p31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7" name="Google Shape;5267;p31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8" name="Google Shape;5268;p31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9" name="Google Shape;5269;p31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70" name="Google Shape;5270;p31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71" name="Google Shape;5271;p31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272" name="Google Shape;5272;p31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5273" name="Google Shape;5273;p3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274" name="Google Shape;5274;p3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275" name="Google Shape;5275;p3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276" name="Google Shape;5276;p3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7" name="Google Shape;5277;p3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8" name="Google Shape;5278;p3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9" name="Google Shape;5279;p3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5280" name="Google Shape;5280;p3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5281" name="Google Shape;5281;p3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5282" name="Google Shape;5282;p3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5283" name="Google Shape;5283;p3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84" name="Google Shape;5284;p31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5285" name="Google Shape;5285;p3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86" name="Google Shape;5286;p31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5287" name="Google Shape;5287;p31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88" name="Google Shape;5288;p31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5289" name="Google Shape;5289;p31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290" name="Google Shape;5290;p31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5291" name="Google Shape;5291;p3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292" name="Google Shape;5292;p3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293" name="Google Shape;5293;p3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294" name="Google Shape;5294;p3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95" name="Google Shape;5295;p3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96" name="Google Shape;5296;p3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97" name="Google Shape;5297;p3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5298" name="Google Shape;5298;p31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5299" name="Google Shape;5299;p31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300" name="Google Shape;5300;p31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5301" name="Google Shape;5301;p31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5302" name="Google Shape;5302;p3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303" name="Google Shape;5303;p3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304" name="Google Shape;5304;p3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05" name="Google Shape;5305;p3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6" name="Google Shape;5306;p3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7" name="Google Shape;5307;p3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8" name="Google Shape;5308;p3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309" name="Google Shape;5309;p31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5310" name="Google Shape;5310;p3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5311" name="Google Shape;5311;p3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5312" name="Google Shape;5312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313" name="Google Shape;5313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314" name="Google Shape;5314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5315" name="Google Shape;5315;p31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5316" name="Google Shape;5316;p31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7" name="Google Shape;5317;p31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8" name="Google Shape;5318;p31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319" name="Google Shape;5319;p31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5320" name="Google Shape;5320;p31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1" name="Google Shape;5321;p31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2" name="Google Shape;5322;p31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3" name="Google Shape;5323;p31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4" name="Google Shape;5324;p31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5" name="Google Shape;5325;p31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6" name="Google Shape;5326;p31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7" name="Google Shape;5327;p31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8" name="Google Shape;5328;p31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5329" name="Google Shape;5329;p31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5330" name="Google Shape;5330;p3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331" name="Google Shape;5331;p31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332" name="Google Shape;5332;p3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33" name="Google Shape;5333;p3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34" name="Google Shape;5334;p3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35" name="Google Shape;5335;p3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6" name="Google Shape;5336;p3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7" name="Google Shape;5337;p3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8" name="Google Shape;5338;p3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39" name="Google Shape;5339;p31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40" name="Google Shape;5340;p3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1" name="Google Shape;5341;p3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342" name="Google Shape;5342;p31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43" name="Google Shape;5343;p3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44" name="Google Shape;5344;p3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45" name="Google Shape;5345;p3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46" name="Google Shape;5346;p3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47" name="Google Shape;5347;p31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348" name="Google Shape;5348;p3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49" name="Google Shape;5349;p3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50" name="Google Shape;5350;p3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51" name="Google Shape;5351;p3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52" name="Google Shape;5352;p3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53" name="Google Shape;5353;p3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54" name="Google Shape;5354;p3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55" name="Google Shape;5355;p31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56" name="Google Shape;5356;p3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7" name="Google Shape;5357;p3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358" name="Google Shape;5358;p31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59" name="Google Shape;5359;p3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60" name="Google Shape;5360;p3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61" name="Google Shape;5361;p3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62" name="Google Shape;5362;p3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63" name="Google Shape;5363;p31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364" name="Google Shape;5364;p3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65" name="Google Shape;5365;p3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66" name="Google Shape;5366;p3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67" name="Google Shape;5367;p3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68" name="Google Shape;5368;p3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69" name="Google Shape;5369;p3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70" name="Google Shape;5370;p3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5371" name="Google Shape;5371;p31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5372" name="Google Shape;5372;p31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373" name="Google Shape;5373;p31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5374" name="Google Shape;5374;p31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5375" name="Google Shape;5375;p3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5376" name="Google Shape;5376;p3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5377" name="Google Shape;5377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378" name="Google Shape;5378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379" name="Google Shape;5379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380" name="Google Shape;5380;p31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5381" name="Google Shape;5381;p3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382" name="Google Shape;5382;p3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383" name="Google Shape;5383;p3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84" name="Google Shape;5384;p3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5" name="Google Shape;5385;p3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6" name="Google Shape;5386;p3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7" name="Google Shape;5387;p3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5388" name="Google Shape;5388;p31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5389" name="Google Shape;5389;p31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0" name="Google Shape;5390;p31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1" name="Google Shape;5391;p31"/>
          <p:cNvSpPr/>
          <p:nvPr/>
        </p:nvSpPr>
        <p:spPr>
          <a:xfrm>
            <a:off x="7157545" y="1523999"/>
            <a:ext cx="4550979" cy="4897821"/>
          </a:xfrm>
          <a:custGeom>
            <a:rect b="b" l="l" r="r" t="t"/>
            <a:pathLst>
              <a:path extrusionOk="0" h="4897821" w="4550979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2" name="Google Shape;5392;p3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7" name="Shape 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" name="Google Shape;5398;p32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Two key network-core functions</a:t>
            </a:r>
            <a:endParaRPr/>
          </a:p>
        </p:txBody>
      </p:sp>
      <p:sp>
        <p:nvSpPr>
          <p:cNvPr id="5399" name="Google Shape;5399;p32"/>
          <p:cNvSpPr/>
          <p:nvPr/>
        </p:nvSpPr>
        <p:spPr>
          <a:xfrm>
            <a:off x="5006052" y="4251228"/>
            <a:ext cx="2848871" cy="1480906"/>
          </a:xfrm>
          <a:custGeom>
            <a:rect b="b" l="l" r="r" t="t"/>
            <a:pathLst>
              <a:path extrusionOk="0" h="933" w="1794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0" name="Google Shape;5400;p32"/>
          <p:cNvSpPr/>
          <p:nvPr/>
        </p:nvSpPr>
        <p:spPr>
          <a:xfrm>
            <a:off x="5644427" y="4554393"/>
            <a:ext cx="543096" cy="295229"/>
          </a:xfrm>
          <a:custGeom>
            <a:rect b="b" l="l" r="r" t="t"/>
            <a:pathLst>
              <a:path extrusionOk="0" h="186" w="342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1" name="Google Shape;5401;p32"/>
          <p:cNvSpPr/>
          <p:nvPr/>
        </p:nvSpPr>
        <p:spPr>
          <a:xfrm>
            <a:off x="6686155" y="4548044"/>
            <a:ext cx="504984" cy="307927"/>
          </a:xfrm>
          <a:custGeom>
            <a:rect b="b" l="l" r="r" t="t"/>
            <a:pathLst>
              <a:path extrusionOk="0" h="194" w="318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2" name="Google Shape;5402;p32"/>
          <p:cNvSpPr/>
          <p:nvPr/>
        </p:nvSpPr>
        <p:spPr>
          <a:xfrm>
            <a:off x="5620607" y="4940095"/>
            <a:ext cx="481164" cy="238088"/>
          </a:xfrm>
          <a:custGeom>
            <a:rect b="b" l="l" r="r" t="t"/>
            <a:pathLst>
              <a:path extrusionOk="0" h="174" w="29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3" name="Google Shape;5403;p32"/>
          <p:cNvSpPr/>
          <p:nvPr/>
        </p:nvSpPr>
        <p:spPr>
          <a:xfrm>
            <a:off x="6568643" y="4916286"/>
            <a:ext cx="628848" cy="247611"/>
          </a:xfrm>
          <a:custGeom>
            <a:rect b="b" l="l" r="r" t="t"/>
            <a:pathLst>
              <a:path extrusionOk="0" h="174" w="378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4" name="Google Shape;5404;p32"/>
          <p:cNvSpPr/>
          <p:nvPr/>
        </p:nvSpPr>
        <p:spPr>
          <a:xfrm>
            <a:off x="7235603" y="4970253"/>
            <a:ext cx="206440" cy="507920"/>
          </a:xfrm>
          <a:custGeom>
            <a:rect b="b" l="l" r="r" t="t"/>
            <a:pathLst>
              <a:path extrusionOk="0" h="500" w="118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5" name="Google Shape;5405;p32"/>
          <p:cNvSpPr/>
          <p:nvPr/>
        </p:nvSpPr>
        <p:spPr>
          <a:xfrm>
            <a:off x="6000139" y="5503569"/>
            <a:ext cx="736832" cy="74601"/>
          </a:xfrm>
          <a:custGeom>
            <a:rect b="b" l="l" r="r" t="t"/>
            <a:pathLst>
              <a:path extrusionOk="0" h="32" w="370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6" name="Google Shape;5406;p32"/>
          <p:cNvSpPr/>
          <p:nvPr/>
        </p:nvSpPr>
        <p:spPr>
          <a:xfrm>
            <a:off x="5463395" y="4963904"/>
            <a:ext cx="193736" cy="425383"/>
          </a:xfrm>
          <a:custGeom>
            <a:rect b="b" l="l" r="r" t="t"/>
            <a:pathLst>
              <a:path extrusionOk="0" h="412" w="176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07" name="Google Shape;5407;p32"/>
          <p:cNvGrpSpPr/>
          <p:nvPr/>
        </p:nvGrpSpPr>
        <p:grpSpPr>
          <a:xfrm>
            <a:off x="5240209" y="4473413"/>
            <a:ext cx="623918" cy="823754"/>
            <a:chOff x="5240209" y="4473413"/>
            <a:chExt cx="623918" cy="823754"/>
          </a:xfrm>
        </p:grpSpPr>
        <p:sp>
          <p:nvSpPr>
            <p:cNvPr id="5408" name="Google Shape;5408;p32"/>
            <p:cNvSpPr txBox="1"/>
            <p:nvPr/>
          </p:nvSpPr>
          <p:spPr>
            <a:xfrm>
              <a:off x="5552962" y="4473413"/>
              <a:ext cx="311165" cy="36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409" name="Google Shape;5409;p32"/>
            <p:cNvSpPr txBox="1"/>
            <p:nvPr/>
          </p:nvSpPr>
          <p:spPr>
            <a:xfrm>
              <a:off x="5491046" y="4887671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410" name="Google Shape;5410;p32"/>
            <p:cNvSpPr txBox="1"/>
            <p:nvPr/>
          </p:nvSpPr>
          <p:spPr>
            <a:xfrm>
              <a:off x="5240209" y="4960682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cxnSp>
        <p:nvCxnSpPr>
          <p:cNvPr id="5411" name="Google Shape;5411;p32"/>
          <p:cNvCxnSpPr/>
          <p:nvPr/>
        </p:nvCxnSpPr>
        <p:spPr>
          <a:xfrm flipH="1">
            <a:off x="3738363" y="4863862"/>
            <a:ext cx="1408179" cy="91422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12" name="Google Shape;5412;p32"/>
          <p:cNvGrpSpPr/>
          <p:nvPr/>
        </p:nvGrpSpPr>
        <p:grpSpPr>
          <a:xfrm>
            <a:off x="2749550" y="4990185"/>
            <a:ext cx="2699778" cy="1631390"/>
            <a:chOff x="2749550" y="4990185"/>
            <a:chExt cx="2699778" cy="1631390"/>
          </a:xfrm>
        </p:grpSpPr>
        <p:grpSp>
          <p:nvGrpSpPr>
            <p:cNvPr id="5413" name="Google Shape;5413;p32"/>
            <p:cNvGrpSpPr/>
            <p:nvPr/>
          </p:nvGrpSpPr>
          <p:grpSpPr>
            <a:xfrm rot="-2012368">
              <a:off x="3755686" y="5363530"/>
              <a:ext cx="1447107" cy="317452"/>
              <a:chOff x="2437928" y="4562790"/>
              <a:chExt cx="1446652" cy="317502"/>
            </a:xfrm>
          </p:grpSpPr>
          <p:sp>
            <p:nvSpPr>
              <p:cNvPr id="5414" name="Google Shape;5414;p32"/>
              <p:cNvSpPr/>
              <p:nvPr/>
            </p:nvSpPr>
            <p:spPr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15" name="Google Shape;5415;p32"/>
              <p:cNvCxnSpPr/>
              <p:nvPr/>
            </p:nvCxnSpPr>
            <p:spPr>
              <a:xfrm>
                <a:off x="3462418" y="4739659"/>
                <a:ext cx="42216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416" name="Google Shape;5416;p32"/>
              <p:cNvSpPr/>
              <p:nvPr/>
            </p:nvSpPr>
            <p:spPr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32"/>
              <p:cNvSpPr txBox="1"/>
              <p:nvPr/>
            </p:nvSpPr>
            <p:spPr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0111</a:t>
                </a:r>
                <a:endParaRPr/>
              </a:p>
            </p:txBody>
          </p:sp>
        </p:grpSp>
        <p:sp>
          <p:nvSpPr>
            <p:cNvPr id="5418" name="Google Shape;5418;p32"/>
            <p:cNvSpPr txBox="1"/>
            <p:nvPr/>
          </p:nvSpPr>
          <p:spPr>
            <a:xfrm>
              <a:off x="2749550" y="6036800"/>
              <a:ext cx="269977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destination address in arriving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packet’s header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19" name="Google Shape;5419;p32"/>
            <p:cNvCxnSpPr/>
            <p:nvPr/>
          </p:nvCxnSpPr>
          <p:spPr>
            <a:xfrm rot="10800000">
              <a:off x="4633924" y="5622613"/>
              <a:ext cx="0" cy="50157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420" name="Google Shape;5420;p32"/>
          <p:cNvGrpSpPr/>
          <p:nvPr/>
        </p:nvGrpSpPr>
        <p:grpSpPr>
          <a:xfrm>
            <a:off x="6355851" y="3632200"/>
            <a:ext cx="578032" cy="815847"/>
            <a:chOff x="6355851" y="3632200"/>
            <a:chExt cx="578032" cy="815847"/>
          </a:xfrm>
        </p:grpSpPr>
        <p:sp>
          <p:nvSpPr>
            <p:cNvPr id="5421" name="Google Shape;5421;p32"/>
            <p:cNvSpPr/>
            <p:nvPr/>
          </p:nvSpPr>
          <p:spPr>
            <a:xfrm flipH="1">
              <a:off x="6355851" y="4076630"/>
              <a:ext cx="578032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22" name="Google Shape;5422;p32"/>
            <p:cNvGrpSpPr/>
            <p:nvPr/>
          </p:nvGrpSpPr>
          <p:grpSpPr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5423" name="Google Shape;5423;p32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32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32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26" name="Google Shape;5426;p32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7" name="Google Shape;5427;p32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8" name="Google Shape;5428;p32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29" name="Google Shape;5429;p32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30" name="Google Shape;5430;p32"/>
          <p:cNvGrpSpPr/>
          <p:nvPr/>
        </p:nvGrpSpPr>
        <p:grpSpPr>
          <a:xfrm>
            <a:off x="7355160" y="3958273"/>
            <a:ext cx="578032" cy="822878"/>
            <a:chOff x="7355160" y="3958273"/>
            <a:chExt cx="578032" cy="822878"/>
          </a:xfrm>
        </p:grpSpPr>
        <p:sp>
          <p:nvSpPr>
            <p:cNvPr id="5431" name="Google Shape;5431;p32"/>
            <p:cNvSpPr/>
            <p:nvPr/>
          </p:nvSpPr>
          <p:spPr>
            <a:xfrm flipH="1">
              <a:off x="7355160" y="4409734"/>
              <a:ext cx="578032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32" name="Google Shape;5432;p32"/>
            <p:cNvGrpSpPr/>
            <p:nvPr/>
          </p:nvGrpSpPr>
          <p:grpSpPr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5433" name="Google Shape;5433;p32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32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32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36" name="Google Shape;5436;p32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7" name="Google Shape;5437;p32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8" name="Google Shape;5438;p32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39" name="Google Shape;5439;p32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40" name="Google Shape;5440;p32"/>
          <p:cNvGrpSpPr/>
          <p:nvPr/>
        </p:nvGrpSpPr>
        <p:grpSpPr>
          <a:xfrm>
            <a:off x="7006931" y="5622613"/>
            <a:ext cx="560563" cy="811086"/>
            <a:chOff x="7006931" y="5622613"/>
            <a:chExt cx="560563" cy="811086"/>
          </a:xfrm>
        </p:grpSpPr>
        <p:sp>
          <p:nvSpPr>
            <p:cNvPr id="5441" name="Google Shape;5441;p32"/>
            <p:cNvSpPr/>
            <p:nvPr/>
          </p:nvSpPr>
          <p:spPr>
            <a:xfrm rot="10800000">
              <a:off x="7024398" y="5622613"/>
              <a:ext cx="543096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32"/>
            <p:cNvSpPr/>
            <p:nvPr/>
          </p:nvSpPr>
          <p:spPr>
            <a:xfrm>
              <a:off x="7006931" y="5981332"/>
              <a:ext cx="551036" cy="452367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32"/>
            <p:cNvSpPr/>
            <p:nvPr/>
          </p:nvSpPr>
          <p:spPr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32"/>
            <p:cNvSpPr/>
            <p:nvPr/>
          </p:nvSpPr>
          <p:spPr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45" name="Google Shape;5445;p32"/>
            <p:cNvCxnSpPr/>
            <p:nvPr/>
          </p:nvCxnSpPr>
          <p:spPr>
            <a:xfrm>
              <a:off x="7318179" y="6208309"/>
              <a:ext cx="1588" cy="20634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6" name="Google Shape;5446;p32"/>
            <p:cNvCxnSpPr/>
            <p:nvPr/>
          </p:nvCxnSpPr>
          <p:spPr>
            <a:xfrm>
              <a:off x="7049807" y="6257514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7" name="Google Shape;5447;p32"/>
            <p:cNvCxnSpPr/>
            <p:nvPr/>
          </p:nvCxnSpPr>
          <p:spPr>
            <a:xfrm>
              <a:off x="7048219" y="6209896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48" name="Google Shape;5448;p32"/>
            <p:cNvSpPr/>
            <p:nvPr/>
          </p:nvSpPr>
          <p:spPr>
            <a:xfrm rot="5400000">
              <a:off x="7268962" y="6103535"/>
              <a:ext cx="46030" cy="65108"/>
            </a:xfrm>
            <a:prstGeom prst="rightArrow">
              <a:avLst>
                <a:gd fmla="val 51167" name="adj1"/>
                <a:gd fmla="val 39736" name="adj2"/>
              </a:avLst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9" name="Google Shape;5449;p32"/>
          <p:cNvGrpSpPr/>
          <p:nvPr/>
        </p:nvGrpSpPr>
        <p:grpSpPr>
          <a:xfrm>
            <a:off x="6311387" y="5299841"/>
            <a:ext cx="553609" cy="931601"/>
            <a:chOff x="6311387" y="5299841"/>
            <a:chExt cx="553609" cy="931601"/>
          </a:xfrm>
        </p:grpSpPr>
        <p:sp>
          <p:nvSpPr>
            <p:cNvPr id="5450" name="Google Shape;5450;p32"/>
            <p:cNvSpPr/>
            <p:nvPr/>
          </p:nvSpPr>
          <p:spPr>
            <a:xfrm rot="10800000">
              <a:off x="6312396" y="5299841"/>
              <a:ext cx="552600" cy="477654"/>
            </a:xfrm>
            <a:custGeom>
              <a:rect b="b" l="l" r="r" t="t"/>
              <a:pathLst>
                <a:path extrusionOk="0" h="10559" w="10175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51" name="Google Shape;5451;p32"/>
            <p:cNvGrpSpPr/>
            <p:nvPr/>
          </p:nvGrpSpPr>
          <p:grpSpPr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5452" name="Google Shape;5452;p32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32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32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55" name="Google Shape;5455;p32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6" name="Google Shape;5456;p32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7" name="Google Shape;5457;p32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58" name="Google Shape;5458;p32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59" name="Google Shape;5459;p32"/>
          <p:cNvGrpSpPr/>
          <p:nvPr/>
        </p:nvGrpSpPr>
        <p:grpSpPr>
          <a:xfrm>
            <a:off x="5655543" y="5606741"/>
            <a:ext cx="562152" cy="799974"/>
            <a:chOff x="5655543" y="5606741"/>
            <a:chExt cx="562152" cy="799974"/>
          </a:xfrm>
        </p:grpSpPr>
        <p:sp>
          <p:nvSpPr>
            <p:cNvPr id="5460" name="Google Shape;5460;p32"/>
            <p:cNvSpPr/>
            <p:nvPr/>
          </p:nvSpPr>
          <p:spPr>
            <a:xfrm rot="10800000">
              <a:off x="5674599" y="5606741"/>
              <a:ext cx="543096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61" name="Google Shape;5461;p32"/>
            <p:cNvGrpSpPr/>
            <p:nvPr/>
          </p:nvGrpSpPr>
          <p:grpSpPr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5462" name="Google Shape;5462;p32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32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32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65" name="Google Shape;5465;p32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6" name="Google Shape;5466;p32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7" name="Google Shape;5467;p32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68" name="Google Shape;5468;p32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69" name="Google Shape;5469;p32"/>
          <p:cNvGrpSpPr/>
          <p:nvPr/>
        </p:nvGrpSpPr>
        <p:grpSpPr>
          <a:xfrm>
            <a:off x="7049868" y="4738514"/>
            <a:ext cx="578032" cy="285706"/>
            <a:chOff x="7493876" y="2774731"/>
            <a:chExt cx="1481958" cy="894622"/>
          </a:xfrm>
        </p:grpSpPr>
        <p:sp>
          <p:nvSpPr>
            <p:cNvPr id="5470" name="Google Shape;5470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471" name="Google Shape;5471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472" name="Google Shape;5472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73" name="Google Shape;5473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4" name="Google Shape;5474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5" name="Google Shape;5475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6" name="Google Shape;5476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77" name="Google Shape;5477;p32"/>
          <p:cNvGrpSpPr/>
          <p:nvPr/>
        </p:nvGrpSpPr>
        <p:grpSpPr>
          <a:xfrm>
            <a:off x="6681740" y="5392274"/>
            <a:ext cx="578032" cy="285706"/>
            <a:chOff x="7493876" y="2774731"/>
            <a:chExt cx="1481958" cy="894622"/>
          </a:xfrm>
        </p:grpSpPr>
        <p:sp>
          <p:nvSpPr>
            <p:cNvPr id="5478" name="Google Shape;5478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479" name="Google Shape;5479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480" name="Google Shape;5480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81" name="Google Shape;5481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2" name="Google Shape;5482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3" name="Google Shape;5483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4" name="Google Shape;5484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85" name="Google Shape;5485;p32"/>
          <p:cNvGrpSpPr/>
          <p:nvPr/>
        </p:nvGrpSpPr>
        <p:grpSpPr>
          <a:xfrm>
            <a:off x="5525266" y="5343605"/>
            <a:ext cx="578032" cy="285706"/>
            <a:chOff x="7493876" y="2774731"/>
            <a:chExt cx="1481958" cy="894622"/>
          </a:xfrm>
        </p:grpSpPr>
        <p:sp>
          <p:nvSpPr>
            <p:cNvPr id="5486" name="Google Shape;5486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487" name="Google Shape;5487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488" name="Google Shape;5488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89" name="Google Shape;5489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0" name="Google Shape;5490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1" name="Google Shape;5491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2" name="Google Shape;5492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93" name="Google Shape;5493;p32"/>
          <p:cNvGrpSpPr/>
          <p:nvPr/>
        </p:nvGrpSpPr>
        <p:grpSpPr>
          <a:xfrm>
            <a:off x="6130766" y="4428206"/>
            <a:ext cx="578032" cy="285706"/>
            <a:chOff x="7493876" y="2774731"/>
            <a:chExt cx="1481958" cy="894622"/>
          </a:xfrm>
        </p:grpSpPr>
        <p:sp>
          <p:nvSpPr>
            <p:cNvPr id="5494" name="Google Shape;5494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495" name="Google Shape;5495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496" name="Google Shape;5496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97" name="Google Shape;5497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8" name="Google Shape;5498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9" name="Google Shape;5499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0" name="Google Shape;5500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01" name="Google Shape;5501;p32"/>
          <p:cNvGrpSpPr/>
          <p:nvPr/>
        </p:nvGrpSpPr>
        <p:grpSpPr>
          <a:xfrm>
            <a:off x="6041427" y="5026045"/>
            <a:ext cx="578032" cy="285706"/>
            <a:chOff x="7493876" y="2774731"/>
            <a:chExt cx="1481958" cy="894622"/>
          </a:xfrm>
        </p:grpSpPr>
        <p:sp>
          <p:nvSpPr>
            <p:cNvPr id="5502" name="Google Shape;5502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03" name="Google Shape;5503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04" name="Google Shape;5504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5" name="Google Shape;5505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6" name="Google Shape;5506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7" name="Google Shape;5507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8" name="Google Shape;5508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09" name="Google Shape;5509;p32"/>
          <p:cNvGrpSpPr/>
          <p:nvPr/>
        </p:nvGrpSpPr>
        <p:grpSpPr>
          <a:xfrm>
            <a:off x="5094748" y="4736342"/>
            <a:ext cx="578032" cy="285706"/>
            <a:chOff x="7493876" y="2774731"/>
            <a:chExt cx="1481958" cy="894622"/>
          </a:xfrm>
        </p:grpSpPr>
        <p:sp>
          <p:nvSpPr>
            <p:cNvPr id="5510" name="Google Shape;5510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11" name="Google Shape;5511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12" name="Google Shape;5512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13" name="Google Shape;5513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4" name="Google Shape;5514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5" name="Google Shape;5515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6" name="Google Shape;5516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17" name="Google Shape;5517;p32"/>
          <p:cNvGrpSpPr/>
          <p:nvPr/>
        </p:nvGrpSpPr>
        <p:grpSpPr>
          <a:xfrm>
            <a:off x="3563785" y="1706808"/>
            <a:ext cx="2317750" cy="3038266"/>
            <a:chOff x="3563785" y="1706808"/>
            <a:chExt cx="2317750" cy="3038266"/>
          </a:xfrm>
        </p:grpSpPr>
        <p:sp>
          <p:nvSpPr>
            <p:cNvPr id="5518" name="Google Shape;5518;p32"/>
            <p:cNvSpPr/>
            <p:nvPr/>
          </p:nvSpPr>
          <p:spPr>
            <a:xfrm rot="-5400000">
              <a:off x="4355018" y="3236963"/>
              <a:ext cx="721461" cy="2294761"/>
            </a:xfrm>
            <a:custGeom>
              <a:rect b="b" l="l" r="r" t="t"/>
              <a:pathLst>
                <a:path extrusionOk="0" h="10126" w="9799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75000">
                  <a:srgbClr val="D8D8D8"/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32"/>
            <p:cNvSpPr/>
            <p:nvPr/>
          </p:nvSpPr>
          <p:spPr>
            <a:xfrm>
              <a:off x="3563785" y="1706808"/>
              <a:ext cx="2317750" cy="2333625"/>
            </a:xfrm>
            <a:prstGeom prst="rect">
              <a:avLst/>
            </a:prstGeom>
            <a:solidFill>
              <a:srgbClr val="D8D8D8"/>
            </a:solidFill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32"/>
            <p:cNvSpPr/>
            <p:nvPr/>
          </p:nvSpPr>
          <p:spPr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32"/>
            <p:cNvSpPr txBox="1"/>
            <p:nvPr/>
          </p:nvSpPr>
          <p:spPr>
            <a:xfrm>
              <a:off x="3812415" y="18661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/>
            </a:p>
          </p:txBody>
        </p:sp>
        <p:sp>
          <p:nvSpPr>
            <p:cNvPr id="5522" name="Google Shape;5522;p32"/>
            <p:cNvSpPr/>
            <p:nvPr/>
          </p:nvSpPr>
          <p:spPr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32"/>
            <p:cNvSpPr txBox="1"/>
            <p:nvPr/>
          </p:nvSpPr>
          <p:spPr>
            <a:xfrm>
              <a:off x="3706660" y="2864096"/>
              <a:ext cx="12128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header value</a:t>
              </a:r>
              <a:endParaRPr/>
            </a:p>
          </p:txBody>
        </p:sp>
        <p:sp>
          <p:nvSpPr>
            <p:cNvPr id="5524" name="Google Shape;5524;p32"/>
            <p:cNvSpPr txBox="1"/>
            <p:nvPr/>
          </p:nvSpPr>
          <p:spPr>
            <a:xfrm>
              <a:off x="4773460" y="2865683"/>
              <a:ext cx="10414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link</a:t>
              </a:r>
              <a:endParaRPr/>
            </a:p>
          </p:txBody>
        </p:sp>
        <p:cxnSp>
          <p:nvCxnSpPr>
            <p:cNvPr id="5525" name="Google Shape;5525;p32"/>
            <p:cNvCxnSpPr/>
            <p:nvPr/>
          </p:nvCxnSpPr>
          <p:spPr>
            <a:xfrm>
              <a:off x="4871885" y="2876796"/>
              <a:ext cx="7937" cy="1066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26" name="Google Shape;5526;p32"/>
            <p:cNvSpPr txBox="1"/>
            <p:nvPr/>
          </p:nvSpPr>
          <p:spPr>
            <a:xfrm>
              <a:off x="4362297" y="3148258"/>
              <a:ext cx="5207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0100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0111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1001</a:t>
              </a:r>
              <a:endParaRPr/>
            </a:p>
          </p:txBody>
        </p:sp>
        <p:sp>
          <p:nvSpPr>
            <p:cNvPr id="5527" name="Google Shape;5527;p32"/>
            <p:cNvSpPr txBox="1"/>
            <p:nvPr/>
          </p:nvSpPr>
          <p:spPr>
            <a:xfrm>
              <a:off x="4887760" y="3148258"/>
              <a:ext cx="268287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cxnSp>
          <p:nvCxnSpPr>
            <p:cNvPr id="5528" name="Google Shape;5528;p32"/>
            <p:cNvCxnSpPr/>
            <p:nvPr/>
          </p:nvCxnSpPr>
          <p:spPr>
            <a:xfrm>
              <a:off x="3743172" y="3133971"/>
              <a:ext cx="2006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9" name="Google Shape;5529;p32"/>
            <p:cNvCxnSpPr/>
            <p:nvPr/>
          </p:nvCxnSpPr>
          <p:spPr>
            <a:xfrm>
              <a:off x="3735235" y="2886321"/>
              <a:ext cx="2006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30" name="Google Shape;5530;p32"/>
            <p:cNvSpPr txBox="1"/>
            <p:nvPr/>
          </p:nvSpPr>
          <p:spPr>
            <a:xfrm>
              <a:off x="3671421" y="2588130"/>
              <a:ext cx="21818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/>
            </a:p>
          </p:txBody>
        </p:sp>
        <p:sp>
          <p:nvSpPr>
            <p:cNvPr id="5531" name="Google Shape;5531;p32"/>
            <p:cNvSpPr/>
            <p:nvPr/>
          </p:nvSpPr>
          <p:spPr>
            <a:xfrm rot="5400000">
              <a:off x="4641697" y="2356096"/>
              <a:ext cx="241300" cy="273050"/>
            </a:xfrm>
            <a:prstGeom prst="rightArrow">
              <a:avLst>
                <a:gd fmla="val 51167" name="adj1"/>
                <a:gd fmla="val 39736" name="adj2"/>
              </a:avLst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2" name="Google Shape;5532;p32"/>
          <p:cNvSpPr txBox="1"/>
          <p:nvPr>
            <p:ph idx="1" type="body"/>
          </p:nvPr>
        </p:nvSpPr>
        <p:spPr>
          <a:xfrm>
            <a:off x="332534" y="2514905"/>
            <a:ext cx="2930611" cy="3063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130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i="1" lang="en-US" sz="3000">
                <a:solidFill>
                  <a:srgbClr val="C00000"/>
                </a:solidFill>
              </a:rPr>
              <a:t>Forwarding</a:t>
            </a:r>
            <a:r>
              <a:rPr i="1" lang="en-US">
                <a:solidFill>
                  <a:srgbClr val="C00000"/>
                </a:solidFill>
              </a:rPr>
              <a:t>:</a:t>
            </a:r>
            <a:r>
              <a:rPr lang="en-US">
                <a:solidFill>
                  <a:srgbClr val="C00000"/>
                </a:solidFill>
              </a:rPr>
              <a:t> 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aka “switching”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i="1" lang="en-US">
                <a:solidFill>
                  <a:srgbClr val="C00000"/>
                </a:solidFill>
              </a:rPr>
              <a:t>local</a:t>
            </a:r>
            <a:r>
              <a:rPr i="1" lang="en-US"/>
              <a:t> </a:t>
            </a:r>
            <a:r>
              <a:rPr lang="en-US"/>
              <a:t>action: move arriving packets from router’s input link to appropriate router output link</a:t>
            </a:r>
            <a:endParaRPr/>
          </a:p>
          <a:p>
            <a:pPr indent="-57784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cxnSp>
        <p:nvCxnSpPr>
          <p:cNvPr id="5533" name="Google Shape;5533;p32"/>
          <p:cNvCxnSpPr/>
          <p:nvPr/>
        </p:nvCxnSpPr>
        <p:spPr>
          <a:xfrm>
            <a:off x="2389758" y="2757407"/>
            <a:ext cx="1281663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34" name="Google Shape;5534;p32"/>
          <p:cNvGrpSpPr/>
          <p:nvPr/>
        </p:nvGrpSpPr>
        <p:grpSpPr>
          <a:xfrm>
            <a:off x="3744796" y="2580320"/>
            <a:ext cx="2017520" cy="338554"/>
            <a:chOff x="6181202" y="4326532"/>
            <a:chExt cx="2017520" cy="338554"/>
          </a:xfrm>
        </p:grpSpPr>
        <p:sp>
          <p:nvSpPr>
            <p:cNvPr id="5535" name="Google Shape;5535;p32"/>
            <p:cNvSpPr/>
            <p:nvPr/>
          </p:nvSpPr>
          <p:spPr>
            <a:xfrm>
              <a:off x="6192122" y="4338108"/>
              <a:ext cx="2006600" cy="2959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6" name="Google Shape;5536;p32"/>
            <p:cNvSpPr txBox="1"/>
            <p:nvPr/>
          </p:nvSpPr>
          <p:spPr>
            <a:xfrm>
              <a:off x="6181202" y="4326532"/>
              <a:ext cx="20056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/>
            </a:p>
          </p:txBody>
        </p:sp>
      </p:grpSp>
      <p:grpSp>
        <p:nvGrpSpPr>
          <p:cNvPr id="5537" name="Google Shape;5537;p32"/>
          <p:cNvGrpSpPr/>
          <p:nvPr/>
        </p:nvGrpSpPr>
        <p:grpSpPr>
          <a:xfrm>
            <a:off x="5698975" y="3819688"/>
            <a:ext cx="2183401" cy="2394971"/>
            <a:chOff x="5698975" y="3819688"/>
            <a:chExt cx="2183401" cy="2394971"/>
          </a:xfrm>
        </p:grpSpPr>
        <p:sp>
          <p:nvSpPr>
            <p:cNvPr id="5538" name="Google Shape;5538;p32"/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9" name="Google Shape;5539;p32"/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0" name="Google Shape;5540;p32"/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1" name="Google Shape;5541;p32"/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2" name="Google Shape;5542;p32"/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3" name="Google Shape;5543;p32"/>
          <p:cNvSpPr txBox="1"/>
          <p:nvPr/>
        </p:nvSpPr>
        <p:spPr>
          <a:xfrm>
            <a:off x="8430283" y="1824271"/>
            <a:ext cx="3555414" cy="3006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000"/>
              <a:buFont typeface="Noto Sans Symbols"/>
              <a:buNone/>
            </a:pPr>
            <a:r>
              <a:rPr b="0" i="1" lang="en-US" sz="3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Routing: </a:t>
            </a:r>
            <a:endParaRPr/>
          </a:p>
          <a:p>
            <a:pPr indent="-285750" lvl="0" marL="4000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action: determine source-destination paths taken by packets</a:t>
            </a:r>
            <a:endParaRPr/>
          </a:p>
          <a:p>
            <a:pPr indent="-285750" lvl="0" marL="4000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algorithms</a:t>
            </a:r>
            <a:endParaRPr/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4" name="Google Shape;5544;p32"/>
          <p:cNvSpPr/>
          <p:nvPr/>
        </p:nvSpPr>
        <p:spPr>
          <a:xfrm>
            <a:off x="4869344" y="4824326"/>
            <a:ext cx="1041867" cy="336451"/>
          </a:xfrm>
          <a:custGeom>
            <a:rect b="b" l="l" r="r" t="t"/>
            <a:pathLst>
              <a:path extrusionOk="0" h="14797" w="10844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cap="flat" cmpd="sng" w="5715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5" name="Google Shape;5545;p32"/>
          <p:cNvGrpSpPr/>
          <p:nvPr/>
        </p:nvGrpSpPr>
        <p:grpSpPr>
          <a:xfrm>
            <a:off x="3689197" y="1759195"/>
            <a:ext cx="2095500" cy="604837"/>
            <a:chOff x="3839579" y="1912090"/>
            <a:chExt cx="2095500" cy="604837"/>
          </a:xfrm>
        </p:grpSpPr>
        <p:sp>
          <p:nvSpPr>
            <p:cNvPr id="5546" name="Google Shape;5546;p32"/>
            <p:cNvSpPr/>
            <p:nvPr/>
          </p:nvSpPr>
          <p:spPr>
            <a:xfrm>
              <a:off x="3839579" y="1912090"/>
              <a:ext cx="2095500" cy="6048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32"/>
            <p:cNvSpPr txBox="1"/>
            <p:nvPr/>
          </p:nvSpPr>
          <p:spPr>
            <a:xfrm>
              <a:off x="3964815" y="20185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/>
            </a:p>
          </p:txBody>
        </p:sp>
      </p:grpSp>
      <p:sp>
        <p:nvSpPr>
          <p:cNvPr id="5548" name="Google Shape;5548;p32"/>
          <p:cNvSpPr/>
          <p:nvPr/>
        </p:nvSpPr>
        <p:spPr>
          <a:xfrm>
            <a:off x="5748185" y="4775202"/>
            <a:ext cx="2423480" cy="399173"/>
          </a:xfrm>
          <a:custGeom>
            <a:rect b="b" l="l" r="r" t="t"/>
            <a:pathLst>
              <a:path extrusionOk="0" h="399173" w="2423480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49" name="Google Shape;5549;p32"/>
          <p:cNvGrpSpPr/>
          <p:nvPr/>
        </p:nvGrpSpPr>
        <p:grpSpPr>
          <a:xfrm>
            <a:off x="5600948" y="2059246"/>
            <a:ext cx="2852523" cy="3990269"/>
            <a:chOff x="5600948" y="2059246"/>
            <a:chExt cx="2852523" cy="3990269"/>
          </a:xfrm>
        </p:grpSpPr>
        <p:cxnSp>
          <p:nvCxnSpPr>
            <p:cNvPr id="5550" name="Google Shape;5550;p32"/>
            <p:cNvCxnSpPr/>
            <p:nvPr/>
          </p:nvCxnSpPr>
          <p:spPr>
            <a:xfrm rot="10800000">
              <a:off x="5600948" y="2062812"/>
              <a:ext cx="2852523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1" name="Google Shape;5551;p32"/>
            <p:cNvCxnSpPr/>
            <p:nvPr/>
          </p:nvCxnSpPr>
          <p:spPr>
            <a:xfrm flipH="1">
              <a:off x="6643279" y="2072337"/>
              <a:ext cx="1781930" cy="1569387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2" name="Google Shape;5552;p32"/>
            <p:cNvCxnSpPr/>
            <p:nvPr/>
          </p:nvCxnSpPr>
          <p:spPr>
            <a:xfrm flipH="1">
              <a:off x="7640094" y="2059246"/>
              <a:ext cx="802722" cy="1908551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553" name="Google Shape;5553;p32"/>
            <p:cNvGrpSpPr/>
            <p:nvPr/>
          </p:nvGrpSpPr>
          <p:grpSpPr>
            <a:xfrm>
              <a:off x="6178887" y="2060294"/>
              <a:ext cx="2270632" cy="3989221"/>
              <a:chOff x="6178887" y="2060294"/>
              <a:chExt cx="2270632" cy="3989221"/>
            </a:xfrm>
          </p:grpSpPr>
          <p:sp>
            <p:nvSpPr>
              <p:cNvPr id="5554" name="Google Shape;5554;p32"/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rect b="b" l="l" r="r" t="t"/>
                <a:pathLst>
                  <a:path extrusionOk="0" h="3796496" w="159730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cap="flat" cmpd="sng" w="1905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55" name="Google Shape;5555;p32"/>
              <p:cNvCxnSpPr>
                <a:stCxn id="5554" idx="1"/>
              </p:cNvCxnSpPr>
              <p:nvPr/>
            </p:nvCxnSpPr>
            <p:spPr>
              <a:xfrm flipH="1">
                <a:off x="7535787" y="5845215"/>
                <a:ext cx="242400" cy="204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6" name="Google Shape;5556;p32"/>
              <p:cNvCxnSpPr>
                <a:stCxn id="5554" idx="1"/>
              </p:cNvCxnSpPr>
              <p:nvPr/>
            </p:nvCxnSpPr>
            <p:spPr>
              <a:xfrm flipH="1">
                <a:off x="6178887" y="5845215"/>
                <a:ext cx="1599300" cy="182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557" name="Google Shape;5557;p32"/>
          <p:cNvGrpSpPr/>
          <p:nvPr/>
        </p:nvGrpSpPr>
        <p:grpSpPr>
          <a:xfrm>
            <a:off x="5679271" y="3642935"/>
            <a:ext cx="2210121" cy="2467075"/>
            <a:chOff x="5679271" y="3642935"/>
            <a:chExt cx="2210121" cy="2467075"/>
          </a:xfrm>
        </p:grpSpPr>
        <p:sp>
          <p:nvSpPr>
            <p:cNvPr id="5558" name="Google Shape;5558;p32"/>
            <p:cNvSpPr/>
            <p:nvPr/>
          </p:nvSpPr>
          <p:spPr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32"/>
            <p:cNvSpPr/>
            <p:nvPr/>
          </p:nvSpPr>
          <p:spPr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32"/>
            <p:cNvSpPr/>
            <p:nvPr/>
          </p:nvSpPr>
          <p:spPr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32"/>
            <p:cNvSpPr/>
            <p:nvPr/>
          </p:nvSpPr>
          <p:spPr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32"/>
            <p:cNvSpPr/>
            <p:nvPr/>
          </p:nvSpPr>
          <p:spPr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3" name="Google Shape;5563;p3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8" name="Shape 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9" name="Google Shape;55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93" y="671089"/>
            <a:ext cx="10922758" cy="5252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70" name="Google Shape;5570;p33"/>
          <p:cNvSpPr/>
          <p:nvPr/>
        </p:nvSpPr>
        <p:spPr>
          <a:xfrm>
            <a:off x="1445846" y="2196123"/>
            <a:ext cx="9159631" cy="1414585"/>
          </a:xfrm>
          <a:custGeom>
            <a:rect b="b" l="l" r="r" t="t"/>
            <a:pathLst>
              <a:path extrusionOk="0" h="1414585" w="9159631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1" name="Google Shape;5571;p33"/>
          <p:cNvSpPr txBox="1"/>
          <p:nvPr/>
        </p:nvSpPr>
        <p:spPr>
          <a:xfrm>
            <a:off x="4994031" y="2985477"/>
            <a:ext cx="20005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/>
          </a:p>
        </p:txBody>
      </p:sp>
      <p:sp>
        <p:nvSpPr>
          <p:cNvPr id="5572" name="Google Shape;5572;p3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7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8" name="Google Shape;55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93" y="671089"/>
            <a:ext cx="10922758" cy="5252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79" name="Google Shape;5579;p34"/>
          <p:cNvSpPr/>
          <p:nvPr/>
        </p:nvSpPr>
        <p:spPr>
          <a:xfrm>
            <a:off x="1445846" y="2196123"/>
            <a:ext cx="9159631" cy="1414585"/>
          </a:xfrm>
          <a:custGeom>
            <a:rect b="b" l="l" r="r" t="t"/>
            <a:pathLst>
              <a:path extrusionOk="0" h="1414585" w="9159631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80" name="Google Shape;5580;p34"/>
          <p:cNvGrpSpPr/>
          <p:nvPr/>
        </p:nvGrpSpPr>
        <p:grpSpPr>
          <a:xfrm>
            <a:off x="1527142" y="1131216"/>
            <a:ext cx="2243580" cy="2158739"/>
            <a:chOff x="1527142" y="1131216"/>
            <a:chExt cx="2243580" cy="2158739"/>
          </a:xfrm>
        </p:grpSpPr>
        <p:pic>
          <p:nvPicPr>
            <p:cNvPr descr="A close up of a map&#10;&#10;Description automatically generated" id="5581" name="Google Shape;5581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8543" y="1163561"/>
              <a:ext cx="2078994" cy="1787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2" name="Google Shape;5582;p34"/>
            <p:cNvSpPr/>
            <p:nvPr/>
          </p:nvSpPr>
          <p:spPr>
            <a:xfrm>
              <a:off x="1527142" y="1131216"/>
              <a:ext cx="2243580" cy="2158739"/>
            </a:xfrm>
            <a:custGeom>
              <a:rect b="b" l="l" r="r" t="t"/>
              <a:pathLst>
                <a:path extrusionOk="0" h="2158739" w="2243580">
                  <a:moveTo>
                    <a:pt x="0" y="2158739"/>
                  </a:moveTo>
                  <a:cubicBezTo>
                    <a:pt x="84842" y="1552281"/>
                    <a:pt x="94268" y="719580"/>
                    <a:pt x="141402" y="0"/>
                  </a:cubicBezTo>
                  <a:lnTo>
                    <a:pt x="160256" y="1800520"/>
                  </a:lnTo>
                  <a:lnTo>
                    <a:pt x="2243580" y="1781666"/>
                  </a:lnTo>
                  <a:cubicBezTo>
                    <a:pt x="656735" y="1973345"/>
                    <a:pt x="568751" y="1995341"/>
                    <a:pt x="0" y="21587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8000">
                  <a:srgbClr val="D6DCE0"/>
                </a:gs>
                <a:gs pos="100000">
                  <a:srgbClr val="595959"/>
                </a:gs>
              </a:gsLst>
              <a:lin ang="14400000" scaled="0"/>
            </a:gra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3" name="Google Shape;5583;p34"/>
          <p:cNvSpPr txBox="1"/>
          <p:nvPr/>
        </p:nvSpPr>
        <p:spPr>
          <a:xfrm>
            <a:off x="1649047" y="2813539"/>
            <a:ext cx="22306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forwarding</a:t>
            </a:r>
            <a:endParaRPr/>
          </a:p>
        </p:txBody>
      </p:sp>
      <p:grpSp>
        <p:nvGrpSpPr>
          <p:cNvPr id="5584" name="Google Shape;5584;p34"/>
          <p:cNvGrpSpPr/>
          <p:nvPr/>
        </p:nvGrpSpPr>
        <p:grpSpPr>
          <a:xfrm>
            <a:off x="8758797" y="2608289"/>
            <a:ext cx="2771818" cy="2930576"/>
            <a:chOff x="8758797" y="2608289"/>
            <a:chExt cx="2771818" cy="2930576"/>
          </a:xfrm>
        </p:grpSpPr>
        <p:pic>
          <p:nvPicPr>
            <p:cNvPr id="5585" name="Google Shape;5585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58797" y="2998032"/>
              <a:ext cx="2771818" cy="2540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6" name="Google Shape;5586;p34"/>
            <p:cNvSpPr/>
            <p:nvPr/>
          </p:nvSpPr>
          <p:spPr>
            <a:xfrm>
              <a:off x="8769246" y="2608289"/>
              <a:ext cx="2683239" cy="404734"/>
            </a:xfrm>
            <a:custGeom>
              <a:rect b="b" l="l" r="r" t="t"/>
              <a:pathLst>
                <a:path extrusionOk="0" h="404734" w="2683239">
                  <a:moveTo>
                    <a:pt x="239843" y="0"/>
                  </a:moveTo>
                  <a:cubicBezTo>
                    <a:pt x="234846" y="164891"/>
                    <a:pt x="259830" y="209862"/>
                    <a:pt x="0" y="404734"/>
                  </a:cubicBezTo>
                  <a:lnTo>
                    <a:pt x="2683239" y="389744"/>
                  </a:lnTo>
                  <a:cubicBezTo>
                    <a:pt x="969364" y="244839"/>
                    <a:pt x="1054308" y="189876"/>
                    <a:pt x="239843" y="0"/>
                  </a:cubicBezTo>
                  <a:close/>
                </a:path>
              </a:pathLst>
            </a:custGeom>
            <a:gradFill>
              <a:gsLst>
                <a:gs pos="0">
                  <a:srgbClr val="F5F7FC"/>
                </a:gs>
                <a:gs pos="100000">
                  <a:srgbClr val="A5A5A5"/>
                </a:gs>
              </a:gsLst>
              <a:lin ang="5400000" scaled="0"/>
            </a:gra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7" name="Google Shape;5587;p34"/>
          <p:cNvSpPr txBox="1"/>
          <p:nvPr/>
        </p:nvSpPr>
        <p:spPr>
          <a:xfrm>
            <a:off x="9032426" y="2448581"/>
            <a:ext cx="22306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forwarding</a:t>
            </a:r>
            <a:endParaRPr/>
          </a:p>
        </p:txBody>
      </p:sp>
      <p:sp>
        <p:nvSpPr>
          <p:cNvPr id="5588" name="Google Shape;5588;p3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3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4" name="Google Shape;5594;p35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Host: sends </a:t>
            </a:r>
            <a:r>
              <a:rPr b="0" i="1" lang="en-US" sz="5400"/>
              <a:t>packets</a:t>
            </a:r>
            <a:r>
              <a:rPr b="0" lang="en-US" sz="5400"/>
              <a:t> of data</a:t>
            </a:r>
            <a:endParaRPr b="0" sz="5400"/>
          </a:p>
        </p:txBody>
      </p:sp>
      <p:sp>
        <p:nvSpPr>
          <p:cNvPr id="5595" name="Google Shape;5595;p35"/>
          <p:cNvSpPr txBox="1"/>
          <p:nvPr/>
        </p:nvSpPr>
        <p:spPr>
          <a:xfrm>
            <a:off x="848710" y="1286477"/>
            <a:ext cx="5501619" cy="4672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 sending function: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takes application message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breaks into smaller chunks, known as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packets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of length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transmits packet into access network at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transmission rate R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rate, aka link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capacity, aka link bandwidth</a:t>
            </a:r>
            <a:endParaRPr/>
          </a:p>
        </p:txBody>
      </p:sp>
      <p:grpSp>
        <p:nvGrpSpPr>
          <p:cNvPr id="5596" name="Google Shape;5596;p35"/>
          <p:cNvGrpSpPr/>
          <p:nvPr/>
        </p:nvGrpSpPr>
        <p:grpSpPr>
          <a:xfrm>
            <a:off x="7825117" y="3017234"/>
            <a:ext cx="409575" cy="565150"/>
            <a:chOff x="375561" y="297711"/>
            <a:chExt cx="1252683" cy="2142487"/>
          </a:xfrm>
        </p:grpSpPr>
        <p:sp>
          <p:nvSpPr>
            <p:cNvPr id="5597" name="Google Shape;5597;p35"/>
            <p:cNvSpPr/>
            <p:nvPr/>
          </p:nvSpPr>
          <p:spPr>
            <a:xfrm>
              <a:off x="375561" y="297711"/>
              <a:ext cx="971072" cy="2136471"/>
            </a:xfrm>
            <a:custGeom>
              <a:rect b="b" l="l" r="r" t="t"/>
              <a:pathLst>
                <a:path extrusionOk="0" h="2138362" w="966787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8" name="Google Shape;5598;p35"/>
            <p:cNvSpPr/>
            <p:nvPr/>
          </p:nvSpPr>
          <p:spPr>
            <a:xfrm>
              <a:off x="375561" y="309747"/>
              <a:ext cx="1247826" cy="770332"/>
            </a:xfrm>
            <a:custGeom>
              <a:rect b="b" l="l" r="r" t="t"/>
              <a:pathLst>
                <a:path extrusionOk="0" h="758069" w="1248448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9" name="Google Shape;5599;p35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00" name="Google Shape;5600;p35"/>
          <p:cNvCxnSpPr/>
          <p:nvPr/>
        </p:nvCxnSpPr>
        <p:spPr>
          <a:xfrm>
            <a:off x="8248979" y="3941159"/>
            <a:ext cx="24542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1" name="Google Shape;5601;p35"/>
          <p:cNvSpPr txBox="1"/>
          <p:nvPr/>
        </p:nvSpPr>
        <p:spPr>
          <a:xfrm>
            <a:off x="8536979" y="4435965"/>
            <a:ext cx="31650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</a:t>
            </a:r>
            <a:endParaRPr/>
          </a:p>
        </p:txBody>
      </p:sp>
      <p:grpSp>
        <p:nvGrpSpPr>
          <p:cNvPr id="5602" name="Google Shape;5602;p35"/>
          <p:cNvGrpSpPr/>
          <p:nvPr/>
        </p:nvGrpSpPr>
        <p:grpSpPr>
          <a:xfrm>
            <a:off x="7577467" y="3023584"/>
            <a:ext cx="409575" cy="565150"/>
            <a:chOff x="375561" y="297711"/>
            <a:chExt cx="1252683" cy="2138362"/>
          </a:xfrm>
        </p:grpSpPr>
        <p:sp>
          <p:nvSpPr>
            <p:cNvPr id="5603" name="Google Shape;5603;p35"/>
            <p:cNvSpPr/>
            <p:nvPr/>
          </p:nvSpPr>
          <p:spPr>
            <a:xfrm>
              <a:off x="375561" y="297711"/>
              <a:ext cx="971072" cy="2138362"/>
            </a:xfrm>
            <a:custGeom>
              <a:rect b="b" l="l" r="r" t="t"/>
              <a:pathLst>
                <a:path extrusionOk="0" h="2138362" w="966787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4" name="Google Shape;5604;p35"/>
            <p:cNvSpPr/>
            <p:nvPr/>
          </p:nvSpPr>
          <p:spPr>
            <a:xfrm>
              <a:off x="375561" y="309724"/>
              <a:ext cx="1247826" cy="768849"/>
            </a:xfrm>
            <a:custGeom>
              <a:rect b="b" l="l" r="r" t="t"/>
              <a:pathLst>
                <a:path extrusionOk="0" h="758069" w="1248448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5" name="Google Shape;5605;p35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6" name="Google Shape;5606;p35"/>
          <p:cNvSpPr txBox="1"/>
          <p:nvPr/>
        </p:nvSpPr>
        <p:spPr>
          <a:xfrm>
            <a:off x="7334579" y="4199922"/>
            <a:ext cx="6386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/>
          </a:p>
        </p:txBody>
      </p:sp>
      <p:grpSp>
        <p:nvGrpSpPr>
          <p:cNvPr id="5607" name="Google Shape;5607;p35"/>
          <p:cNvGrpSpPr/>
          <p:nvPr/>
        </p:nvGrpSpPr>
        <p:grpSpPr>
          <a:xfrm>
            <a:off x="7102804" y="3586433"/>
            <a:ext cx="1295400" cy="669051"/>
            <a:chOff x="1816230" y="5881531"/>
            <a:chExt cx="1843339" cy="976469"/>
          </a:xfrm>
        </p:grpSpPr>
        <p:pic>
          <p:nvPicPr>
            <p:cNvPr id="5608" name="Google Shape;560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9" name="Google Shape;5609;p35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84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0" name="Google Shape;5610;p35"/>
          <p:cNvGrpSpPr/>
          <p:nvPr/>
        </p:nvGrpSpPr>
        <p:grpSpPr>
          <a:xfrm>
            <a:off x="7222573" y="2132997"/>
            <a:ext cx="1449562" cy="987152"/>
            <a:chOff x="2362923" y="4309243"/>
            <a:chExt cx="1821888" cy="1441857"/>
          </a:xfrm>
        </p:grpSpPr>
        <p:pic>
          <p:nvPicPr>
            <p:cNvPr id="5611" name="Google Shape;561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2" name="Google Shape;5612;p35"/>
            <p:cNvSpPr/>
            <p:nvPr/>
          </p:nvSpPr>
          <p:spPr>
            <a:xfrm rot="-9998178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84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13" name="Google Shape;5613;p35"/>
          <p:cNvSpPr txBox="1"/>
          <p:nvPr/>
        </p:nvSpPr>
        <p:spPr>
          <a:xfrm>
            <a:off x="7991804" y="3555397"/>
            <a:ext cx="288925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614" name="Google Shape;5614;p35"/>
          <p:cNvSpPr txBox="1"/>
          <p:nvPr/>
        </p:nvSpPr>
        <p:spPr>
          <a:xfrm>
            <a:off x="7750504" y="3563334"/>
            <a:ext cx="288925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5615" name="Google Shape;5615;p35"/>
          <p:cNvCxnSpPr/>
          <p:nvPr/>
        </p:nvCxnSpPr>
        <p:spPr>
          <a:xfrm flipH="1" rot="10800000">
            <a:off x="8241042" y="2577497"/>
            <a:ext cx="1225550" cy="56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6" name="Google Shape;5616;p35"/>
          <p:cNvSpPr txBox="1"/>
          <p:nvPr/>
        </p:nvSpPr>
        <p:spPr>
          <a:xfrm>
            <a:off x="9404679" y="2228247"/>
            <a:ext cx="18244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packets,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 each</a:t>
            </a:r>
            <a:endParaRPr/>
          </a:p>
        </p:txBody>
      </p:sp>
      <p:grpSp>
        <p:nvGrpSpPr>
          <p:cNvPr id="5617" name="Google Shape;5617;p35"/>
          <p:cNvGrpSpPr/>
          <p:nvPr/>
        </p:nvGrpSpPr>
        <p:grpSpPr>
          <a:xfrm>
            <a:off x="10506147" y="3669119"/>
            <a:ext cx="1200246" cy="477406"/>
            <a:chOff x="3668110" y="2448910"/>
            <a:chExt cx="3794234" cy="2165130"/>
          </a:xfrm>
        </p:grpSpPr>
        <p:sp>
          <p:nvSpPr>
            <p:cNvPr id="5618" name="Google Shape;5618;p35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9" name="Google Shape;5619;p35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20" name="Google Shape;5620;p35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621" name="Google Shape;5621;p35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2" name="Google Shape;5622;p35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3" name="Google Shape;5623;p35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4" name="Google Shape;5624;p35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625" name="Google Shape;5625;p35"/>
          <p:cNvCxnSpPr/>
          <p:nvPr/>
        </p:nvCxnSpPr>
        <p:spPr>
          <a:xfrm rot="10800000">
            <a:off x="9264979" y="4020904"/>
            <a:ext cx="0" cy="45830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6" name="Google Shape;5626;p35"/>
          <p:cNvSpPr/>
          <p:nvPr/>
        </p:nvSpPr>
        <p:spPr>
          <a:xfrm>
            <a:off x="8311695" y="3223689"/>
            <a:ext cx="978408" cy="26009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F7FC"/>
              </a:gs>
              <a:gs pos="35000">
                <a:srgbClr val="D8E2F3"/>
              </a:gs>
              <a:gs pos="68000">
                <a:srgbClr val="A9BEE4"/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7" name="Google Shape;5627;p35"/>
          <p:cNvGrpSpPr/>
          <p:nvPr/>
        </p:nvGrpSpPr>
        <p:grpSpPr>
          <a:xfrm>
            <a:off x="2541108" y="5251754"/>
            <a:ext cx="6446724" cy="1077218"/>
            <a:chOff x="2541108" y="5251754"/>
            <a:chExt cx="6446724" cy="1077218"/>
          </a:xfrm>
        </p:grpSpPr>
        <p:sp>
          <p:nvSpPr>
            <p:cNvPr id="5628" name="Google Shape;5628;p35"/>
            <p:cNvSpPr txBox="1"/>
            <p:nvPr/>
          </p:nvSpPr>
          <p:spPr>
            <a:xfrm>
              <a:off x="2541108" y="5259812"/>
              <a:ext cx="1768561" cy="1036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transmission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delay</a:t>
              </a:r>
              <a:endParaRPr/>
            </a:p>
          </p:txBody>
        </p:sp>
        <p:sp>
          <p:nvSpPr>
            <p:cNvPr id="5629" name="Google Shape;5629;p35"/>
            <p:cNvSpPr txBox="1"/>
            <p:nvPr/>
          </p:nvSpPr>
          <p:spPr>
            <a:xfrm>
              <a:off x="4778467" y="5291362"/>
              <a:ext cx="2103653" cy="1036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 needed to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 </a:t>
              </a: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-bit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into link</a:t>
              </a:r>
              <a:endParaRPr/>
            </a:p>
          </p:txBody>
        </p:sp>
        <p:sp>
          <p:nvSpPr>
            <p:cNvPr id="5630" name="Google Shape;5630;p35"/>
            <p:cNvSpPr txBox="1"/>
            <p:nvPr/>
          </p:nvSpPr>
          <p:spPr>
            <a:xfrm>
              <a:off x="7516019" y="5251754"/>
              <a:ext cx="1471813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(bits/sec)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31" name="Google Shape;5631;p35"/>
            <p:cNvCxnSpPr/>
            <p:nvPr/>
          </p:nvCxnSpPr>
          <p:spPr>
            <a:xfrm>
              <a:off x="7603331" y="5796974"/>
              <a:ext cx="28687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32" name="Google Shape;5632;p35"/>
            <p:cNvSpPr txBox="1"/>
            <p:nvPr/>
          </p:nvSpPr>
          <p:spPr>
            <a:xfrm>
              <a:off x="4336507" y="5477615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sp>
          <p:nvSpPr>
            <p:cNvPr id="5633" name="Google Shape;5633;p35"/>
            <p:cNvSpPr txBox="1"/>
            <p:nvPr/>
          </p:nvSpPr>
          <p:spPr>
            <a:xfrm>
              <a:off x="6919119" y="5484897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</p:grpSp>
      <p:sp>
        <p:nvSpPr>
          <p:cNvPr id="5634" name="Google Shape;5634;p3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798691" y="22903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“nuts and bolts” view</a:t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63" name="Google Shape;63;p9"/>
            <p:cNvSpPr/>
            <p:nvPr/>
          </p:nvSpPr>
          <p:spPr>
            <a:xfrm>
              <a:off x="9048399" y="3035682"/>
              <a:ext cx="1124807" cy="1337915"/>
            </a:xfrm>
            <a:custGeom>
              <a:rect b="b" l="l" r="r" t="t"/>
              <a:pathLst>
                <a:path extrusionOk="0" h="1800235" w="1549812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7337287" y="1795939"/>
              <a:ext cx="1736725" cy="1317704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" name="Google Shape;65;p9"/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66" name="Google Shape;66;p9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9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fmla="val 50000" name="adj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sz="2400" u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" name="Google Shape;68;p9"/>
            <p:cNvSpPr/>
            <p:nvPr/>
          </p:nvSpPr>
          <p:spPr>
            <a:xfrm>
              <a:off x="7775612" y="4653038"/>
              <a:ext cx="3079750" cy="1665288"/>
            </a:xfrm>
            <a:custGeom>
              <a:rect b="b" l="l" r="r" t="t"/>
              <a:pathLst>
                <a:path extrusionOk="0" h="1049" w="194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9"/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70" name="Google Shape;70;p9"/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71" name="Google Shape;71;p9"/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10285357" y="3149444"/>
              <a:ext cx="1273167" cy="1935748"/>
            </a:xfrm>
            <a:custGeom>
              <a:rect b="b" l="l" r="r" t="t"/>
              <a:pathLst>
                <a:path extrusionOk="0" h="1952840" w="1447873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" name="Google Shape;73;p9"/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74" name="Google Shape;74;p9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9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6" name="Google Shape;76;p9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9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9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" name="Google Shape;79;p9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" name="Google Shape;80;p9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" name="Google Shape;81;p9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2" name="Google Shape;82;p9"/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83" name="Google Shape;83;p9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9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" name="Google Shape;85;p9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9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9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9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9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1" name="Google Shape;91;p9"/>
            <p:cNvSpPr/>
            <p:nvPr/>
          </p:nvSpPr>
          <p:spPr>
            <a:xfrm>
              <a:off x="9604024" y="1751946"/>
              <a:ext cx="1497864" cy="1386455"/>
            </a:xfrm>
            <a:custGeom>
              <a:rect b="b" l="l" r="r" t="t"/>
              <a:pathLst>
                <a:path extrusionOk="0" h="1796376" w="1634267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95" name="Google Shape;95;p9"/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96" name="Google Shape;96;p9"/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9"/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98" name="Google Shape;98;p9"/>
            <p:cNvSpPr txBox="1"/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685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400"/>
                <a:buFont typeface="Noto Sans Symbols"/>
                <a:buNone/>
              </a:pP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switches</a:t>
              </a:r>
              <a:r>
                <a:rPr b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forward packets (chunks of data)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Noto Sans Symbols"/>
                <a:buChar char="▪"/>
              </a:pP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routers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switches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" name="Google Shape;99;p9"/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100" name="Google Shape;100;p9"/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101" name="Google Shape;101;p9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102" name="Google Shape;102;p9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103" name="Google Shape;103;p9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04" name="Google Shape;104;p9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9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9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9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8" name="Google Shape;108;p9"/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109" name="Google Shape;109;p9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9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1" name="Google Shape;111;p9"/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12" name="Google Shape;112;p9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9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9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9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16" name="Google Shape;116;p9"/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117" name="Google Shape;117;p9"/>
            <p:cNvSpPr txBox="1"/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685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800"/>
                <a:buFont typeface="Noto Sans Symbols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6858" marR="0" rtl="0" algn="l">
                <a:lnSpc>
                  <a:spcPct val="90000"/>
                </a:lnSpc>
                <a:spcBef>
                  <a:spcPts val="672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 links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fiber, copper, radio, satellite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transmission rate: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bandwidth</a:t>
              </a:r>
              <a:b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118;p9"/>
            <p:cNvGrpSpPr/>
            <p:nvPr/>
          </p:nvGrpSpPr>
          <p:grpSpPr>
            <a:xfrm>
              <a:off x="2428229" y="4382136"/>
              <a:ext cx="457200" cy="733152"/>
              <a:chOff x="6061075" y="1844675"/>
              <a:chExt cx="457200" cy="733152"/>
            </a:xfrm>
          </p:grpSpPr>
          <p:cxnSp>
            <p:nvCxnSpPr>
              <p:cNvPr id="119" name="Google Shape;119;p9"/>
              <p:cNvCxnSpPr/>
              <p:nvPr/>
            </p:nvCxnSpPr>
            <p:spPr>
              <a:xfrm>
                <a:off x="6289675" y="2403475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20" name="Google Shape;120;p9"/>
              <p:cNvGrpSpPr/>
              <p:nvPr/>
            </p:nvGrpSpPr>
            <p:grpSpPr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121" name="Google Shape;121;p9"/>
                <p:cNvGrpSpPr/>
                <p:nvPr/>
              </p:nvGrpSpPr>
              <p:grpSpPr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cxnSp>
                <p:nvCxnSpPr>
                  <p:cNvPr id="122" name="Google Shape;122;p9"/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3" name="Google Shape;123;p9"/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4" name="Google Shape;124;p9"/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5" name="Google Shape;125;p9"/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6" name="Google Shape;126;p9"/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7" name="Google Shape;127;p9"/>
                  <p:cNvCxnSpPr/>
                  <p:nvPr/>
                </p:nvCxnSpPr>
                <p:spPr>
                  <a:xfrm flipH="1" rot="10800000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8" name="Google Shape;128;p9"/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" name="Google Shape;129;p9"/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0" name="Google Shape;130;p9"/>
                  <p:cNvCxnSpPr/>
                  <p:nvPr/>
                </p:nvCxnSpPr>
                <p:spPr>
                  <a:xfrm flipH="1" rot="10800000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1" name="Google Shape;131;p9"/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2" name="Google Shape;132;p9"/>
                  <p:cNvCxnSpPr/>
                  <p:nvPr/>
                </p:nvCxnSpPr>
                <p:spPr>
                  <a:xfrm flipH="1" rot="10800000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3" name="Google Shape;133;p9"/>
                  <p:cNvCxnSpPr/>
                  <p:nvPr/>
                </p:nvCxnSpPr>
                <p:spPr>
                  <a:xfrm flipH="1" rot="10800000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4" name="Google Shape;134;p9"/>
                  <p:cNvCxnSpPr/>
                  <p:nvPr/>
                </p:nvCxnSpPr>
                <p:spPr>
                  <a:xfrm flipH="1" rot="10800000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5" name="Google Shape;135;p9"/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6" name="Google Shape;136;p9"/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pic>
              <p:nvPicPr>
                <p:cNvPr descr="cell_tower_radiation copy" id="137" name="Google Shape;137;p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8" name="Google Shape;138;p9"/>
                <p:cNvSpPr/>
                <p:nvPr/>
              </p:nvSpPr>
              <p:spPr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9" name="Google Shape;139;p9"/>
            <p:cNvGrpSpPr/>
            <p:nvPr/>
          </p:nvGrpSpPr>
          <p:grpSpPr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descr="access_point_stylized_small" id="140" name="Google Shape;140;p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41" name="Google Shape;141;p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 result for Ethernet cable" id="142" name="Google Shape;142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56310" y="4560750"/>
              <a:ext cx="874495" cy="5133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9"/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144" name="Google Shape;144;p9"/>
            <p:cNvSpPr txBox="1"/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b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Billions of connected computing </a:t>
              </a: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devices</a:t>
              </a:r>
              <a:r>
                <a:rPr b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hosts</a:t>
              </a:r>
              <a:r>
                <a:rPr b="0" i="1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 end systems 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running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apps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Internet’s “edge”</a:t>
              </a:r>
              <a:endParaRPr/>
            </a:p>
          </p:txBody>
        </p:sp>
        <p:grpSp>
          <p:nvGrpSpPr>
            <p:cNvPr id="145" name="Google Shape;145;p9"/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146" name="Google Shape;146;p9"/>
              <p:cNvGrpSpPr/>
              <p:nvPr/>
            </p:nvGrpSpPr>
            <p:grpSpPr>
              <a:xfrm>
                <a:off x="2228805" y="1490654"/>
                <a:ext cx="627929" cy="619360"/>
                <a:chOff x="877" y="1008"/>
                <a:chExt cx="2747" cy="2626"/>
              </a:xfrm>
            </p:grpSpPr>
            <p:pic>
              <p:nvPicPr>
                <p:cNvPr descr="antenna_stylized" id="147" name="Google Shape;147;p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148" name="Google Shape;148;p9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flipH="1" rot="109064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9" name="Google Shape;149;p9"/>
                <p:cNvSpPr/>
                <p:nvPr/>
              </p:nvSpPr>
              <p:spPr>
                <a:xfrm>
                  <a:off x="1753" y="1603"/>
                  <a:ext cx="1807" cy="1322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150" name="Google Shape;150;p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1" name="Google Shape;151;p9"/>
                <p:cNvSpPr/>
                <p:nvPr/>
              </p:nvSpPr>
              <p:spPr>
                <a:xfrm>
                  <a:off x="2082" y="1564"/>
                  <a:ext cx="1531" cy="24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1737" y="1562"/>
                  <a:ext cx="425" cy="1024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3144" y="1745"/>
                  <a:ext cx="458" cy="118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1732" y="2534"/>
                  <a:ext cx="1680" cy="399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3195" y="1755"/>
                  <a:ext cx="429" cy="1187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1734" y="2587"/>
                  <a:ext cx="1494" cy="394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7" name="Google Shape;157;p9"/>
                <p:cNvGrpSpPr/>
                <p:nvPr/>
              </p:nvGrpSpPr>
              <p:grpSpPr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58" name="Google Shape;158;p9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9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9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" name="Google Shape;161;p9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" name="Google Shape;162;p9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9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4" name="Google Shape;164;p9"/>
                <p:cNvSpPr/>
                <p:nvPr/>
              </p:nvSpPr>
              <p:spPr>
                <a:xfrm>
                  <a:off x="2577" y="3043"/>
                  <a:ext cx="614" cy="514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9"/>
                <p:cNvSpPr/>
                <p:nvPr/>
              </p:nvSpPr>
              <p:spPr>
                <a:xfrm>
                  <a:off x="1010" y="3084"/>
                  <a:ext cx="1571" cy="469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9"/>
                <p:cNvSpPr/>
                <p:nvPr/>
              </p:nvSpPr>
              <p:spPr>
                <a:xfrm>
                  <a:off x="1011" y="2998"/>
                  <a:ext cx="17" cy="95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9"/>
                <p:cNvSpPr/>
                <p:nvPr/>
              </p:nvSpPr>
              <p:spPr>
                <a:xfrm>
                  <a:off x="1012" y="2611"/>
                  <a:ext cx="730" cy="39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168;p9"/>
                <p:cNvSpPr/>
                <p:nvPr/>
              </p:nvSpPr>
              <p:spPr>
                <a:xfrm>
                  <a:off x="1061" y="3018"/>
                  <a:ext cx="1490" cy="451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169;p9"/>
                <p:cNvSpPr/>
                <p:nvPr/>
              </p:nvSpPr>
              <p:spPr>
                <a:xfrm flipH="1" rot="10800000">
                  <a:off x="2549" y="2986"/>
                  <a:ext cx="608" cy="467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170;p9"/>
              <p:cNvGrpSpPr/>
              <p:nvPr/>
            </p:nvGrpSpPr>
            <p:grpSpPr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descr="iphone_stylized_small" id="171" name="Google Shape;171;p9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radiation_stylized" id="172" name="Google Shape;172;p9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" name="Google Shape;173;p9"/>
              <p:cNvGrpSpPr/>
              <p:nvPr/>
            </p:nvGrpSpPr>
            <p:grpSpPr>
              <a:xfrm>
                <a:off x="1346422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descr="fridge2.png" id="174" name="Google Shape;174;p9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175" name="Google Shape;175;p9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6" name="Google Shape;176;p9"/>
              <p:cNvGrpSpPr/>
              <p:nvPr/>
            </p:nvGrpSpPr>
            <p:grpSpPr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177" name="Google Shape;177;p9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9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9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9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9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2" name="Google Shape;182;p9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183" name="Google Shape;183;p9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9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5" name="Google Shape;185;p9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6" name="Google Shape;186;p9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187" name="Google Shape;187;p9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8" name="Google Shape;188;p9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9" name="Google Shape;189;p9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9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1" name="Google Shape;191;p9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192" name="Google Shape;192;p9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" name="Google Shape;193;p9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4" name="Google Shape;194;p9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5" name="Google Shape;195;p9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196" name="Google Shape;196;p9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" name="Google Shape;197;p9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8" name="Google Shape;198;p9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9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9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9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9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9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9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9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9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sz="180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9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9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" name="Google Shape;209;p9"/>
              <p:cNvGrpSpPr/>
              <p:nvPr/>
            </p:nvGrpSpPr>
            <p:grpSpPr>
              <a:xfrm>
                <a:off x="2053502" y="2245186"/>
                <a:ext cx="672582" cy="617342"/>
                <a:chOff x="5275406" y="2711455"/>
                <a:chExt cx="452949" cy="405518"/>
              </a:xfrm>
            </p:grpSpPr>
            <p:pic>
              <p:nvPicPr>
                <p:cNvPr descr="server_rack.png" id="210" name="Google Shape;210;p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211" name="Google Shape;211;p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212" name="Google Shape;212;p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3" name="Google Shape;213;p9"/>
              <p:cNvGrpSpPr/>
              <p:nvPr/>
            </p:nvGrpSpPr>
            <p:grpSpPr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descr="desktop_computer_stylized_medium" id="214" name="Google Shape;214;p9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5" name="Google Shape;215;p9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6" name="Google Shape;216;p9"/>
              <p:cNvGrpSpPr/>
              <p:nvPr/>
            </p:nvGrpSpPr>
            <p:grpSpPr>
              <a:xfrm>
                <a:off x="1609415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descr="light2.png" id="217" name="Google Shape;217;p9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18" name="Google Shape;218;p9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9" name="Google Shape;219;p9"/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descr="car_icon_small" id="220" name="Google Shape;220;p9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21" name="Google Shape;221;p9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222" name="Google Shape;222;p9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223" name="Google Shape;223;p9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p9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9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9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9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9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9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" name="Google Shape;230;p9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" name="Google Shape;231;p9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p9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9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34" name="Google Shape;234;p9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235" name="Google Shape;235;p9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236" name="Google Shape;236;p9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" name="Google Shape;237;p9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" name="Google Shape;238;p9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" name="Google Shape;239;p9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" name="Google Shape;240;p9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" name="Google Shape;241;p9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2" name="Google Shape;242;p9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9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4" name="Google Shape;244;p9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5" name="Google Shape;245;p9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6" name="Google Shape;246;p9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" name="Google Shape;247;p9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8" name="Google Shape;248;p9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9" name="Google Shape;249;p9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0" name="Google Shape;250;p9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1" name="Google Shape;251;p9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2" name="Google Shape;252;p9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3" name="Google Shape;253;p9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4" name="Google Shape;254;p9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5" name="Google Shape;255;p9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6" name="Google Shape;256;p9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7" name="Google Shape;257;p9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8" name="Google Shape;258;p9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9" name="Google Shape;259;p9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260" name="Google Shape;260;p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261" name="Google Shape;261;p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262" name="Google Shape;262;p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3" name="Google Shape;263;p9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4" name="Google Shape;264;p9"/>
          <p:cNvGrpSpPr/>
          <p:nvPr/>
        </p:nvGrpSpPr>
        <p:grpSpPr>
          <a:xfrm>
            <a:off x="7414072" y="1891912"/>
            <a:ext cx="4144321" cy="4305092"/>
            <a:chOff x="7432700" y="1830405"/>
            <a:chExt cx="4144321" cy="4305092"/>
          </a:xfrm>
        </p:grpSpPr>
        <p:grpSp>
          <p:nvGrpSpPr>
            <p:cNvPr id="265" name="Google Shape;265;p9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266" name="Google Shape;266;p9"/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descr="iphone_stylized_small" id="267" name="Google Shape;267;p9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radiation_stylized" id="268" name="Google Shape;268;p9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69" name="Google Shape;269;p9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descr="antenna_stylized" id="270" name="Google Shape;270;p9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71" name="Google Shape;271;p9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 flipH="1" rot="109064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2" name="Google Shape;272;p9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273" name="Google Shape;273;p9"/>
                <p:cNvPicPr preferRelativeResize="0"/>
                <p:nvPr/>
              </p:nvPicPr>
              <p:blipFill rotWithShape="1">
                <a:blip r:embed="rId21">
                  <a:alphaModFix/>
                </a:blip>
                <a:srcRect b="0" l="0" r="0" t="0"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" name="Google Shape;274;p9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0" name="Google Shape;280;p9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81" name="Google Shape;281;p9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9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3" name="Google Shape;283;p9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9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9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9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7" name="Google Shape;287;p9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 flipH="1" rot="10800000">
                  <a:off x="7758327" y="2638756"/>
                  <a:ext cx="118410" cy="73535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3" name="Google Shape;293;p9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descr="light2.png" id="294" name="Google Shape;294;p9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95" name="Google Shape;295;p9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6" name="Google Shape;296;p9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descr="car_icon_small" id="297" name="Google Shape;297;p9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98" name="Google Shape;298;p9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99" name="Google Shape;299;p9"/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300" name="Google Shape;300;p9"/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descr="antenna_stylized" id="301" name="Google Shape;301;p9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302" name="Google Shape;302;p9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 flipH="1" rot="109064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03" name="Google Shape;303;p9"/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304" name="Google Shape;304;p9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05" name="Google Shape;305;p9"/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9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9"/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9"/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9"/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9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11" name="Google Shape;311;p9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312" name="Google Shape;312;p9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" name="Google Shape;313;p9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4" name="Google Shape;314;p9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5" name="Google Shape;315;p9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6" name="Google Shape;316;p9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9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18" name="Google Shape;318;p9"/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9"/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9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9"/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9"/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9"/>
                <p:cNvSpPr/>
                <p:nvPr/>
              </p:nvSpPr>
              <p:spPr>
                <a:xfrm flipH="1" rot="10800000">
                  <a:off x="7700668" y="3623055"/>
                  <a:ext cx="77645" cy="5506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4" name="Google Shape;324;p9"/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descr="desktop_computer_stylized_medium" id="325" name="Google Shape;325;p9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 b="0" l="0" r="0" t="0"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6" name="Google Shape;326;p9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7" name="Google Shape;327;p9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descr="fridge2.png" id="328" name="Google Shape;328;p9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29" name="Google Shape;329;p9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30" name="Google Shape;330;p9"/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31" name="Google Shape;331;p9"/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32" name="Google Shape;332;p9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33" name="Google Shape;333;p9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34" name="Google Shape;334;p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5" name="Google Shape;335;p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6" name="Google Shape;336;p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37" name="Google Shape;337;p9"/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38" name="Google Shape;338;p9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39" name="Google Shape;339;p9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40" name="Google Shape;340;p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41" name="Google Shape;341;p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42" name="Google Shape;342;p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43" name="Google Shape;343;p9"/>
            <p:cNvGrpSpPr/>
            <p:nvPr/>
          </p:nvGrpSpPr>
          <p:grpSpPr>
            <a:xfrm>
              <a:off x="7767607" y="4870841"/>
              <a:ext cx="2692126" cy="1264656"/>
              <a:chOff x="7767607" y="4870841"/>
              <a:chExt cx="2692126" cy="1264656"/>
            </a:xfrm>
          </p:grpSpPr>
          <p:grpSp>
            <p:nvGrpSpPr>
              <p:cNvPr id="344" name="Google Shape;344;p9"/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345" name="Google Shape;345;p9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9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9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9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9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0" name="Google Shape;350;p9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351" name="Google Shape;351;p9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9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53" name="Google Shape;353;p9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4" name="Google Shape;354;p9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355" name="Google Shape;355;p9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6" name="Google Shape;356;p9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57" name="Google Shape;357;p9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9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9" name="Google Shape;359;p9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360" name="Google Shape;360;p9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9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62" name="Google Shape;362;p9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3" name="Google Shape;363;p9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364" name="Google Shape;364;p9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" name="Google Shape;365;p9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66" name="Google Shape;366;p9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9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9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9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9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9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9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9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9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sz="180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9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9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7" name="Google Shape;377;p9"/>
              <p:cNvGrpSpPr/>
              <p:nvPr/>
            </p:nvGrpSpPr>
            <p:grpSpPr>
              <a:xfrm>
                <a:off x="7767607" y="4870841"/>
                <a:ext cx="2080029" cy="1264656"/>
                <a:chOff x="7767607" y="4870841"/>
                <a:chExt cx="2080029" cy="1264656"/>
              </a:xfrm>
            </p:grpSpPr>
            <p:grpSp>
              <p:nvGrpSpPr>
                <p:cNvPr id="378" name="Google Shape;378;p9"/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379" name="Google Shape;379;p9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0" name="Google Shape;380;p9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" name="Google Shape;381;p9"/>
                <p:cNvGrpSpPr/>
                <p:nvPr/>
              </p:nvGrpSpPr>
              <p:grpSpPr>
                <a:xfrm>
                  <a:off x="9195307" y="5823489"/>
                  <a:ext cx="310186" cy="312008"/>
                  <a:chOff x="877" y="1008"/>
                  <a:chExt cx="2747" cy="2626"/>
                </a:xfrm>
              </p:grpSpPr>
              <p:pic>
                <p:nvPicPr>
                  <p:cNvPr descr="antenna_stylized" id="382" name="Google Shape;382;p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383" name="Google Shape;383;p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4" name="Google Shape;384;p9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385" name="Google Shape;385;p9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6" name="Google Shape;386;p9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9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9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9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9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" name="Google Shape;391;p9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92" name="Google Shape;392;p9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393" name="Google Shape;393;p9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4" name="Google Shape;394;p9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5" name="Google Shape;395;p9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6" name="Google Shape;396;p9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7" name="Google Shape;397;p9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8" name="Google Shape;398;p9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99" name="Google Shape;399;p9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9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9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9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9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9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9"/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406" name="Google Shape;406;p9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7" name="Google Shape;407;p9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8" name="Google Shape;408;p9"/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409" name="Google Shape;409;p9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0" name="Google Shape;410;p9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1" name="Google Shape;411;p9"/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412" name="Google Shape;412;p9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3" name="Google Shape;413;p9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4" name="Google Shape;414;p9"/>
                <p:cNvGrpSpPr/>
                <p:nvPr/>
              </p:nvGrpSpPr>
              <p:grpSpPr>
                <a:xfrm>
                  <a:off x="9528372" y="5765818"/>
                  <a:ext cx="319264" cy="256836"/>
                  <a:chOff x="877" y="1008"/>
                  <a:chExt cx="2747" cy="2626"/>
                </a:xfrm>
              </p:grpSpPr>
              <p:pic>
                <p:nvPicPr>
                  <p:cNvPr descr="antenna_stylized" id="415" name="Google Shape;415;p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416" name="Google Shape;416;p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7" name="Google Shape;417;p9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418" name="Google Shape;418;p9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9" name="Google Shape;419;p9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" name="Google Shape;420;p9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9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9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9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9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25" name="Google Shape;425;p9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426" name="Google Shape;426;p9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7" name="Google Shape;427;p9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8" name="Google Shape;428;p9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9" name="Google Shape;429;p9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0" name="Google Shape;430;p9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1" name="Google Shape;431;p9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32" name="Google Shape;432;p9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" name="Google Shape;433;p9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4" name="Google Shape;434;p9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5" name="Google Shape;435;p9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" name="Google Shape;436;p9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" name="Google Shape;437;p9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38" name="Google Shape;438;p9"/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439" name="Google Shape;439;p9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9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9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9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9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4" name="Google Shape;444;p9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445" name="Google Shape;445;p9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9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7" name="Google Shape;447;p9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8" name="Google Shape;448;p9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449" name="Google Shape;449;p9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0" name="Google Shape;450;p9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1" name="Google Shape;451;p9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9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53" name="Google Shape;453;p9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454" name="Google Shape;454;p9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" name="Google Shape;455;p9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6" name="Google Shape;456;p9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7" name="Google Shape;457;p9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458" name="Google Shape;458;p9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9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0" name="Google Shape;460;p9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9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9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9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9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9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9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9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9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sz="180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9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9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71" name="Google Shape;471;p9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472" name="Google Shape;472;p9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3" name="Google Shape;473;p9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474" name="Google Shape;474;p9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9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9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9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9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9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9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9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9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9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9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5" name="Google Shape;485;p9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9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9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9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489" name="Google Shape;48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490" name="Google Shape;490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" name="Google Shape;491;p9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92" name="Google Shape;492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94" name="Google Shape;494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5" name="Google Shape;495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9" name="Google Shape;499;p9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00" name="Google Shape;500;p9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2" name="Google Shape;502;p9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03" name="Google Shape;503;p9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9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9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9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9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508" name="Google Shape;508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10" name="Google Shape;510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1" name="Google Shape;511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5" name="Google Shape;515;p9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8" name="Google Shape;518;p9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19" name="Google Shape;519;p9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9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9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9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3" name="Google Shape;523;p9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26" name="Google Shape;526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7" name="Google Shape;527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1" name="Google Shape;531;p9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532" name="Google Shape;532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34" name="Google Shape;534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5" name="Google Shape;535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9" name="Google Shape;539;p9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540" name="Google Shape;540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42" name="Google Shape;542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3" name="Google Shape;543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7" name="Google Shape;547;p9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548" name="Google Shape;548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50" name="Google Shape;550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1" name="Google Shape;551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5" name="Google Shape;555;p9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56" name="Google Shape;556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58" name="Google Shape;558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9" name="Google Shape;559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3" name="Google Shape;563;p9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64" name="Google Shape;564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65" name="Google Shape;565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66" name="Google Shape;566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7" name="Google Shape;567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1" name="Google Shape;571;p9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572" name="Google Shape;572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74" name="Google Shape;574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5" name="Google Shape;575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9" name="Google Shape;579;p9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80" name="Google Shape;580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82" name="Google Shape;582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3" name="Google Shape;583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7" name="Google Shape;587;p9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8" name="Google Shape;588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90" name="Google Shape;590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1" name="Google Shape;591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95" name="Google Shape;595;p9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96" name="Google Shape;596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98" name="Google Shape;598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9" name="Google Shape;599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3" name="Google Shape;603;p9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604" name="Google Shape;604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06" name="Google Shape;606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7" name="Google Shape;607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1" name="Google Shape;611;p9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12" name="Google Shape;612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4" name="Google Shape;614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5" name="Google Shape;615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9" name="Google Shape;619;p9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620" name="Google Shape;620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2" name="Google Shape;622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3" name="Google Shape;623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7" name="Google Shape;627;p9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628" name="Google Shape;628;p9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30" name="Google Shape;630;p9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31" name="Google Shape;631;p9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9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9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9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35" name="Google Shape;635;p9"/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636" name="Google Shape;636;p9"/>
            <p:cNvSpPr/>
            <p:nvPr/>
          </p:nvSpPr>
          <p:spPr>
            <a:xfrm>
              <a:off x="1728873" y="5660145"/>
              <a:ext cx="1143514" cy="68053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9"/>
            <p:cNvSpPr txBox="1"/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685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 of devices, routers, links: managed by an organization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8" name="Google Shape;638;p9"/>
          <p:cNvSpPr/>
          <p:nvPr/>
        </p:nvSpPr>
        <p:spPr>
          <a:xfrm>
            <a:off x="7189291" y="1641975"/>
            <a:ext cx="4101062" cy="4254341"/>
          </a:xfrm>
          <a:custGeom>
            <a:rect b="b" l="l" r="r" t="t"/>
            <a:pathLst>
              <a:path extrusionOk="0" h="4254341" w="4101062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 cap="flat" cmpd="sng" w="12700">
            <a:solidFill>
              <a:srgbClr val="31538F">
                <a:alpha val="5764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9" name="Shape 5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0" name="Google Shape;5640;p36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store-and-forward</a:t>
            </a:r>
            <a:endParaRPr/>
          </a:p>
        </p:txBody>
      </p:sp>
      <p:sp>
        <p:nvSpPr>
          <p:cNvPr id="5641" name="Google Shape;5641;p36"/>
          <p:cNvSpPr txBox="1"/>
          <p:nvPr>
            <p:ph idx="1" type="body"/>
          </p:nvPr>
        </p:nvSpPr>
        <p:spPr>
          <a:xfrm>
            <a:off x="546246" y="3960083"/>
            <a:ext cx="7063421" cy="1805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8" lvl="0" marL="2873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C00000"/>
                </a:solidFill>
              </a:rPr>
              <a:t>packet transmission delay: </a:t>
            </a:r>
            <a:r>
              <a:rPr lang="en-US" sz="2600"/>
              <a:t>takes </a:t>
            </a:r>
            <a:r>
              <a:rPr i="1" lang="en-US" sz="2600"/>
              <a:t>L</a:t>
            </a:r>
            <a:r>
              <a:rPr lang="en-US" sz="2600"/>
              <a:t>/</a:t>
            </a:r>
            <a:r>
              <a:rPr i="1" lang="en-US" sz="2600"/>
              <a:t>R</a:t>
            </a:r>
            <a:r>
              <a:rPr lang="en-US" sz="2600"/>
              <a:t> seconds to transmit (push out) </a:t>
            </a:r>
            <a:r>
              <a:rPr i="1" lang="en-US" sz="2600"/>
              <a:t>L</a:t>
            </a:r>
            <a:r>
              <a:rPr lang="en-US" sz="2600"/>
              <a:t>-bit packet into link at </a:t>
            </a:r>
            <a:r>
              <a:rPr i="1" lang="en-US" sz="2600"/>
              <a:t>R</a:t>
            </a:r>
            <a:r>
              <a:rPr lang="en-US" sz="2600"/>
              <a:t> bps</a:t>
            </a:r>
            <a:endParaRPr/>
          </a:p>
          <a:p>
            <a:pPr indent="-287338" lvl="0" marL="2873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▪"/>
            </a:pPr>
            <a:r>
              <a:rPr i="1" lang="en-US" sz="2600">
                <a:solidFill>
                  <a:srgbClr val="CC0000"/>
                </a:solidFill>
              </a:rPr>
              <a:t>store and forward:</a:t>
            </a:r>
            <a:r>
              <a:rPr i="1" lang="en-US" sz="2600">
                <a:solidFill>
                  <a:srgbClr val="FF0000"/>
                </a:solidFill>
              </a:rPr>
              <a:t> </a:t>
            </a:r>
            <a:r>
              <a:rPr i="1" lang="en-US" sz="2600"/>
              <a:t>entire</a:t>
            </a:r>
            <a:r>
              <a:rPr lang="en-US" sz="2600"/>
              <a:t> packet must  arrive at router before it can be transmitted on next link</a:t>
            </a:r>
            <a:endParaRPr/>
          </a:p>
          <a:p>
            <a:pPr indent="-109538" lvl="0" marL="2873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42" name="Google Shape;5642;p36"/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endParaRPr/>
          </a:p>
        </p:txBody>
      </p:sp>
      <p:grpSp>
        <p:nvGrpSpPr>
          <p:cNvPr id="5643" name="Google Shape;5643;p36"/>
          <p:cNvGrpSpPr/>
          <p:nvPr/>
        </p:nvGrpSpPr>
        <p:grpSpPr>
          <a:xfrm>
            <a:off x="3152334" y="2565134"/>
            <a:ext cx="1074738" cy="595118"/>
            <a:chOff x="1816230" y="5881653"/>
            <a:chExt cx="1843339" cy="976347"/>
          </a:xfrm>
        </p:grpSpPr>
        <p:pic>
          <p:nvPicPr>
            <p:cNvPr id="5644" name="Google Shape;5644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5" name="Google Shape;5645;p36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46" name="Google Shape;5646;p36"/>
          <p:cNvCxnSpPr/>
          <p:nvPr/>
        </p:nvCxnSpPr>
        <p:spPr>
          <a:xfrm>
            <a:off x="4115946" y="2845927"/>
            <a:ext cx="173831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47" name="Google Shape;5647;p36"/>
          <p:cNvGrpSpPr/>
          <p:nvPr/>
        </p:nvGrpSpPr>
        <p:grpSpPr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648" name="Google Shape;5648;p36"/>
            <p:cNvGrpSpPr/>
            <p:nvPr/>
          </p:nvGrpSpPr>
          <p:grpSpPr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649" name="Google Shape;5649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50" name="Google Shape;5650;p36"/>
              <p:cNvSpPr/>
              <p:nvPr/>
            </p:nvSpPr>
            <p:spPr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1" name="Google Shape;5651;p36"/>
              <p:cNvSpPr/>
              <p:nvPr/>
            </p:nvSpPr>
            <p:spPr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2" name="Google Shape;5652;p36"/>
              <p:cNvSpPr/>
              <p:nvPr/>
            </p:nvSpPr>
            <p:spPr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53" name="Google Shape;5653;p36"/>
            <p:cNvSpPr/>
            <p:nvPr/>
          </p:nvSpPr>
          <p:spPr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4" name="Google Shape;5654;p36"/>
            <p:cNvSpPr/>
            <p:nvPr/>
          </p:nvSpPr>
          <p:spPr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5" name="Google Shape;5655;p36"/>
          <p:cNvGrpSpPr/>
          <p:nvPr/>
        </p:nvGrpSpPr>
        <p:grpSpPr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5656" name="Google Shape;5656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7" name="Google Shape;5657;p36"/>
            <p:cNvSpPr/>
            <p:nvPr/>
          </p:nvSpPr>
          <p:spPr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8" name="Google Shape;5658;p36"/>
            <p:cNvSpPr/>
            <p:nvPr/>
          </p:nvSpPr>
          <p:spPr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9" name="Google Shape;5659;p36"/>
          <p:cNvGrpSpPr/>
          <p:nvPr/>
        </p:nvGrpSpPr>
        <p:grpSpPr>
          <a:xfrm>
            <a:off x="3317982" y="1241761"/>
            <a:ext cx="1122852" cy="737772"/>
            <a:chOff x="2363111" y="4309243"/>
            <a:chExt cx="1821512" cy="1441161"/>
          </a:xfrm>
        </p:grpSpPr>
        <p:pic>
          <p:nvPicPr>
            <p:cNvPr id="5660" name="Google Shape;5660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1" name="Google Shape;5661;p36"/>
            <p:cNvSpPr/>
            <p:nvPr/>
          </p:nvSpPr>
          <p:spPr>
            <a:xfrm rot="-9998178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2" name="Google Shape;5662;p36"/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/>
          </a:p>
        </p:txBody>
      </p:sp>
      <p:cxnSp>
        <p:nvCxnSpPr>
          <p:cNvPr id="5663" name="Google Shape;5663;p36"/>
          <p:cNvCxnSpPr/>
          <p:nvPr/>
        </p:nvCxnSpPr>
        <p:spPr>
          <a:xfrm>
            <a:off x="6506721" y="2850689"/>
            <a:ext cx="173831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64" name="Google Shape;5664;p36"/>
          <p:cNvGrpSpPr/>
          <p:nvPr/>
        </p:nvGrpSpPr>
        <p:grpSpPr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descr="desktop_computer_stylized_medium" id="5665" name="Google Shape;5665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6" name="Google Shape;5666;p36"/>
            <p:cNvSpPr/>
            <p:nvPr/>
          </p:nvSpPr>
          <p:spPr>
            <a:xfrm flipH="1">
              <a:off x="374" y="1580"/>
              <a:ext cx="474" cy="505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7" name="Google Shape;5667;p36"/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destination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8" name="Google Shape;5668;p36"/>
          <p:cNvSpPr txBox="1"/>
          <p:nvPr/>
        </p:nvSpPr>
        <p:spPr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669" name="Google Shape;5669;p36"/>
          <p:cNvSpPr txBox="1"/>
          <p:nvPr/>
        </p:nvSpPr>
        <p:spPr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670" name="Google Shape;5670;p36"/>
          <p:cNvSpPr txBox="1"/>
          <p:nvPr/>
        </p:nvSpPr>
        <p:spPr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grpSp>
        <p:nvGrpSpPr>
          <p:cNvPr id="5671" name="Google Shape;5671;p36"/>
          <p:cNvGrpSpPr/>
          <p:nvPr/>
        </p:nvGrpSpPr>
        <p:grpSpPr>
          <a:xfrm>
            <a:off x="3284096" y="1844214"/>
            <a:ext cx="2940082" cy="841375"/>
            <a:chOff x="593766" y="5264055"/>
            <a:chExt cx="3603006" cy="1011695"/>
          </a:xfrm>
        </p:grpSpPr>
        <p:grpSp>
          <p:nvGrpSpPr>
            <p:cNvPr id="5672" name="Google Shape;5672;p36"/>
            <p:cNvGrpSpPr/>
            <p:nvPr/>
          </p:nvGrpSpPr>
          <p:grpSpPr>
            <a:xfrm>
              <a:off x="3527499" y="5264055"/>
              <a:ext cx="616705" cy="927705"/>
              <a:chOff x="2106358" y="5387204"/>
              <a:chExt cx="616705" cy="927705"/>
            </a:xfrm>
          </p:grpSpPr>
          <p:sp>
            <p:nvSpPr>
              <p:cNvPr id="5673" name="Google Shape;5673;p36"/>
              <p:cNvSpPr/>
              <p:nvPr/>
            </p:nvSpPr>
            <p:spPr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4" name="Google Shape;5674;p36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rect b="b" l="l" r="r" t="t"/>
                <a:pathLst>
                  <a:path extrusionOk="0" h="1424095" w="967997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5" name="Google Shape;5675;p36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rect b="b" l="l" r="r" t="t"/>
                <a:pathLst>
                  <a:path extrusionOk="0" h="814795" w="1277416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6" name="Google Shape;5676;p36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rect b="b" l="l" r="r" t="t"/>
                <a:pathLst>
                  <a:path extrusionOk="0" h="646573" w="597877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77" name="Google Shape;5677;p36"/>
              <p:cNvCxnSpPr>
                <a:stCxn id="5676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8" name="Google Shape;5678;p36"/>
              <p:cNvCxnSpPr>
                <a:endCxn id="5676" idx="4"/>
              </p:cNvCxnSpPr>
              <p:nvPr/>
            </p:nvCxnSpPr>
            <p:spPr>
              <a:xfrm flipH="1" rot="10800000">
                <a:off x="2567354" y="5719063"/>
                <a:ext cx="140700" cy="27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9" name="Google Shape;5679;p36"/>
              <p:cNvCxnSpPr>
                <a:endCxn id="5676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0" name="Google Shape;5680;p36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81" name="Google Shape;5681;p36"/>
            <p:cNvGrpSpPr/>
            <p:nvPr/>
          </p:nvGrpSpPr>
          <p:grpSpPr>
            <a:xfrm>
              <a:off x="1327199" y="5273580"/>
              <a:ext cx="616707" cy="927726"/>
              <a:chOff x="2106333" y="5387204"/>
              <a:chExt cx="616707" cy="927726"/>
            </a:xfrm>
          </p:grpSpPr>
          <p:sp>
            <p:nvSpPr>
              <p:cNvPr id="5682" name="Google Shape;5682;p36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rect b="b" l="l" r="r" t="t"/>
                <a:pathLst>
                  <a:path extrusionOk="0" h="1424095" w="967997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3" name="Google Shape;5683;p36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rect b="b" l="l" r="r" t="t"/>
                <a:pathLst>
                  <a:path extrusionOk="0" h="814795" w="1277416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4" name="Google Shape;5684;p36"/>
              <p:cNvSpPr/>
              <p:nvPr/>
            </p:nvSpPr>
            <p:spPr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5" name="Google Shape;5685;p36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rect b="b" l="l" r="r" t="t"/>
                <a:pathLst>
                  <a:path extrusionOk="0" h="646573" w="597877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86" name="Google Shape;5686;p36"/>
              <p:cNvCxnSpPr>
                <a:stCxn id="5685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7" name="Google Shape;5687;p36"/>
              <p:cNvCxnSpPr>
                <a:endCxn id="5685" idx="4"/>
              </p:cNvCxnSpPr>
              <p:nvPr/>
            </p:nvCxnSpPr>
            <p:spPr>
              <a:xfrm flipH="1" rot="10800000">
                <a:off x="2567354" y="5719063"/>
                <a:ext cx="140700" cy="27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8" name="Google Shape;5688;p36"/>
              <p:cNvCxnSpPr>
                <a:endCxn id="5685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9" name="Google Shape;5689;p36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90" name="Google Shape;5690;p36"/>
            <p:cNvGrpSpPr/>
            <p:nvPr/>
          </p:nvGrpSpPr>
          <p:grpSpPr>
            <a:xfrm>
              <a:off x="971183" y="5294596"/>
              <a:ext cx="606979" cy="914343"/>
              <a:chOff x="333961" y="4406169"/>
              <a:chExt cx="1255305" cy="2136353"/>
            </a:xfrm>
          </p:grpSpPr>
          <p:sp>
            <p:nvSpPr>
              <p:cNvPr id="5691" name="Google Shape;5691;p3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2" name="Google Shape;5692;p36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rect b="b" l="l" r="r" t="t"/>
                <a:pathLst>
                  <a:path extrusionOk="0" h="757496" w="123825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3" name="Google Shape;5693;p36"/>
              <p:cNvSpPr/>
              <p:nvPr/>
            </p:nvSpPr>
            <p:spPr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94" name="Google Shape;5694;p36"/>
            <p:cNvSpPr/>
            <p:nvPr/>
          </p:nvSpPr>
          <p:spPr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5" name="Google Shape;5695;p36"/>
            <p:cNvSpPr/>
            <p:nvPr/>
          </p:nvSpPr>
          <p:spPr>
            <a:xfrm>
              <a:off x="2556720" y="6056232"/>
              <a:ext cx="266527" cy="219518"/>
            </a:xfrm>
            <a:prstGeom prst="rightArrow">
              <a:avLst>
                <a:gd fmla="val 13889" name="adj1"/>
                <a:gd fmla="val 53703" name="adj2"/>
              </a:avLst>
            </a:prstGeom>
            <a:solidFill>
              <a:srgbClr val="33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96" name="Google Shape;5696;p36"/>
            <p:cNvGrpSpPr/>
            <p:nvPr/>
          </p:nvGrpSpPr>
          <p:grpSpPr>
            <a:xfrm>
              <a:off x="593766" y="5285053"/>
              <a:ext cx="605033" cy="914342"/>
              <a:chOff x="335231" y="4406992"/>
              <a:chExt cx="1251280" cy="2136350"/>
            </a:xfrm>
          </p:grpSpPr>
          <p:sp>
            <p:nvSpPr>
              <p:cNvPr id="5697" name="Google Shape;5697;p36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8" name="Google Shape;5698;p36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rect b="b" l="l" r="r" t="t"/>
                <a:pathLst>
                  <a:path extrusionOk="0" h="757496" w="123825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9" name="Google Shape;5699;p36"/>
              <p:cNvSpPr/>
              <p:nvPr/>
            </p:nvSpPr>
            <p:spPr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00" name="Google Shape;5700;p36"/>
            <p:cNvSpPr/>
            <p:nvPr/>
          </p:nvSpPr>
          <p:spPr>
            <a:xfrm rot="-5245926">
              <a:off x="3947358" y="5684800"/>
              <a:ext cx="267240" cy="219835"/>
            </a:xfrm>
            <a:prstGeom prst="rightArrow">
              <a:avLst>
                <a:gd fmla="val 13889" name="adj1"/>
                <a:gd fmla="val 53702" name="adj2"/>
              </a:avLst>
            </a:prstGeom>
            <a:solidFill>
              <a:srgbClr val="33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1" name="Google Shape;5701;p36"/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 packet</a:t>
            </a:r>
            <a:endParaRPr/>
          </a:p>
        </p:txBody>
      </p:sp>
      <p:sp>
        <p:nvSpPr>
          <p:cNvPr id="5702" name="Google Shape;5702;p36"/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/>
          </a:p>
        </p:txBody>
      </p:sp>
      <p:grpSp>
        <p:nvGrpSpPr>
          <p:cNvPr id="5703" name="Google Shape;5703;p36"/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5704" name="Google Shape;5704;p36"/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rgbClr val="D8E2F3">
                <a:alpha val="4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5" name="Google Shape;5705;p36"/>
            <p:cNvSpPr txBox="1"/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341313" lvl="0" marL="35242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b="0" i="1" lang="en-US" sz="24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One-hop numerical example:</a:t>
              </a:r>
              <a:endParaRPr/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 Kbits</a:t>
              </a:r>
              <a:endParaRPr/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100 Mbps</a:t>
              </a:r>
              <a:endParaRPr/>
            </a:p>
          </p:txBody>
        </p:sp>
      </p:grpSp>
      <p:sp>
        <p:nvSpPr>
          <p:cNvPr id="5706" name="Google Shape;5706;p3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07" name="Google Shape;5707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580" y="3694224"/>
            <a:ext cx="4224065" cy="3050714"/>
          </a:xfrm>
          <a:prstGeom prst="rect">
            <a:avLst/>
          </a:prstGeom>
          <a:noFill/>
          <a:ln>
            <a:noFill/>
          </a:ln>
        </p:spPr>
      </p:pic>
      <p:sp>
        <p:nvSpPr>
          <p:cNvPr id="5708" name="Google Shape;5708;p36"/>
          <p:cNvSpPr txBox="1"/>
          <p:nvPr/>
        </p:nvSpPr>
        <p:spPr>
          <a:xfrm>
            <a:off x="8814915" y="5188285"/>
            <a:ext cx="6156250" cy="780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31775" lvl="0" marL="2317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one-hop transmission delay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0.1 msec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3" name="Shape 5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4" name="Google Shape;5714;p37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grpSp>
        <p:nvGrpSpPr>
          <p:cNvPr id="5715" name="Google Shape;5715;p37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descr="desktop_computer_stylized_medium" id="5716" name="Google Shape;571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7" name="Google Shape;5717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18" name="Google Shape;5718;p37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9" name="Google Shape;5719;p37"/>
          <p:cNvCxnSpPr/>
          <p:nvPr/>
        </p:nvCxnSpPr>
        <p:spPr>
          <a:xfrm flipH="1" rot="10800000">
            <a:off x="3807005" y="2371933"/>
            <a:ext cx="722173" cy="47699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0" name="Google Shape;5720;p37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1" name="Google Shape;5721;p37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2" name="Google Shape;5722;p37"/>
          <p:cNvCxnSpPr/>
          <p:nvPr/>
        </p:nvCxnSpPr>
        <p:spPr>
          <a:xfrm flipH="1" rot="10800000">
            <a:off x="8684793" y="1917070"/>
            <a:ext cx="604838" cy="3079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3" name="Google Shape;5723;p37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4" name="Google Shape;5724;p37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5" name="Google Shape;5725;p37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6" name="Google Shape;5726;p37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7" name="Google Shape;5727;p37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8" name="Google Shape;5728;p37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9" name="Google Shape;5729;p37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0" name="Google Shape;5730;p37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1" name="Google Shape;5731;p37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2" name="Google Shape;5732;p37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3" name="Google Shape;5733;p37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4" name="Google Shape;5734;p37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5" name="Google Shape;5735;p37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/>
          </a:p>
        </p:txBody>
      </p:sp>
      <p:sp>
        <p:nvSpPr>
          <p:cNvPr id="5736" name="Google Shape;5736;p37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7" name="Google Shape;5737;p37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8" name="Google Shape;5738;p37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9" name="Google Shape;5739;p37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0" name="Google Shape;5740;p37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20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1" name="Google Shape;5741;p37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24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2" name="Google Shape;5742;p37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b="0" i="0" sz="18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5743" name="Google Shape;57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4" name="Google Shape;5744;p37"/>
          <p:cNvSpPr/>
          <p:nvPr/>
        </p:nvSpPr>
        <p:spPr>
          <a:xfrm flipH="1">
            <a:off x="3198344" y="1602835"/>
            <a:ext cx="379005" cy="31113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5" name="Google Shape;5745;p37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descr="desktop_computer_stylized_medium" id="5746" name="Google Shape;574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7" name="Google Shape;5747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8" name="Google Shape;5748;p37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descr="desktop_computer_stylized_medium" id="5749" name="Google Shape;5749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0" name="Google Shape;5750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1" name="Google Shape;5751;p37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descr="desktop_computer_stylized_medium" id="5752" name="Google Shape;5752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3" name="Google Shape;5753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4" name="Google Shape;5754;p37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755" name="Google Shape;5755;p3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56" name="Google Shape;5756;p3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57" name="Google Shape;5757;p3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58" name="Google Shape;5758;p3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9" name="Google Shape;5759;p3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0" name="Google Shape;5760;p3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1" name="Google Shape;5761;p3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2" name="Google Shape;5762;p37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763" name="Google Shape;5763;p3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64" name="Google Shape;5764;p3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65" name="Google Shape;5765;p3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66" name="Google Shape;5766;p3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7" name="Google Shape;5767;p3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8" name="Google Shape;5768;p3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9" name="Google Shape;5769;p3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70" name="Google Shape;5770;p37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771" name="Google Shape;5771;p3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72" name="Google Shape;5772;p3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73" name="Google Shape;5773;p3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74" name="Google Shape;5774;p3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5" name="Google Shape;5775;p3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6" name="Google Shape;5776;p3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7" name="Google Shape;5777;p3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778" name="Google Shape;5778;p37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779" name="Google Shape;5779;p37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780" name="Google Shape;5780;p37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1" name="Google Shape;5781;p37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2" name="Google Shape;5782;p37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3" name="Google Shape;5783;p37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84" name="Google Shape;5784;p37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85" name="Google Shape;5785;p37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6" name="Google Shape;5786;p37"/>
          <p:cNvCxnSpPr/>
          <p:nvPr/>
        </p:nvCxnSpPr>
        <p:spPr>
          <a:xfrm flipH="1" rot="10800000">
            <a:off x="4236079" y="2486552"/>
            <a:ext cx="248236" cy="15573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7" name="Google Shape;5787;p37"/>
          <p:cNvCxnSpPr/>
          <p:nvPr/>
        </p:nvCxnSpPr>
        <p:spPr>
          <a:xfrm flipH="1" rot="10800000">
            <a:off x="5112260" y="2401255"/>
            <a:ext cx="17133" cy="64195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8" name="Google Shape;5788;p37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9" name="Google Shape;5789;p37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90" name="Google Shape;5790;p37"/>
          <p:cNvGrpSpPr/>
          <p:nvPr/>
        </p:nvGrpSpPr>
        <p:grpSpPr>
          <a:xfrm>
            <a:off x="867906" y="3874035"/>
            <a:ext cx="9770367" cy="2270091"/>
            <a:chOff x="867905" y="3890077"/>
            <a:chExt cx="9770367" cy="2270091"/>
          </a:xfrm>
        </p:grpSpPr>
        <p:pic>
          <p:nvPicPr>
            <p:cNvPr id="5791" name="Google Shape;5791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2220" y="4680735"/>
              <a:ext cx="2211634" cy="1456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2" name="Google Shape;5792;p37"/>
            <p:cNvSpPr txBox="1"/>
            <p:nvPr/>
          </p:nvSpPr>
          <p:spPr>
            <a:xfrm>
              <a:off x="867905" y="3890077"/>
              <a:ext cx="97703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Queueing</a:t>
              </a: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occurs when work arrives faster than it can be serviced:</a:t>
              </a:r>
              <a:endParaRPr/>
            </a:p>
          </p:txBody>
        </p:sp>
        <p:pic>
          <p:nvPicPr>
            <p:cNvPr id="5793" name="Google Shape;5793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87440" y="4679579"/>
              <a:ext cx="2575767" cy="1480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4" name="Google Shape;5794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05104" y="4695225"/>
              <a:ext cx="2241534" cy="144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5" name="Google Shape;5795;p3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0" name="Shape 5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1" name="Google Shape;5801;p38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grpSp>
        <p:nvGrpSpPr>
          <p:cNvPr id="5802" name="Google Shape;5802;p38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descr="desktop_computer_stylized_medium" id="5803" name="Google Shape;580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4" name="Google Shape;5804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05" name="Google Shape;5805;p38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6" name="Google Shape;5806;p38"/>
          <p:cNvCxnSpPr/>
          <p:nvPr/>
        </p:nvCxnSpPr>
        <p:spPr>
          <a:xfrm flipH="1" rot="10800000">
            <a:off x="3807005" y="2371933"/>
            <a:ext cx="722173" cy="47699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7" name="Google Shape;5807;p38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8" name="Google Shape;5808;p38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9" name="Google Shape;5809;p38"/>
          <p:cNvCxnSpPr/>
          <p:nvPr/>
        </p:nvCxnSpPr>
        <p:spPr>
          <a:xfrm flipH="1" rot="10800000">
            <a:off x="8684793" y="1917070"/>
            <a:ext cx="604838" cy="3079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0" name="Google Shape;5810;p38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1" name="Google Shape;5811;p38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2" name="Google Shape;5812;p38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3" name="Google Shape;5813;p38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4" name="Google Shape;5814;p38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5" name="Google Shape;5815;p38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6" name="Google Shape;5816;p38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7" name="Google Shape;5817;p38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8" name="Google Shape;5818;p38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9" name="Google Shape;5819;p38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0" name="Google Shape;5820;p38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1" name="Google Shape;5821;p38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2" name="Google Shape;5822;p38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/>
          </a:p>
        </p:txBody>
      </p:sp>
      <p:sp>
        <p:nvSpPr>
          <p:cNvPr id="5823" name="Google Shape;5823;p38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4" name="Google Shape;5824;p38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25" name="Google Shape;5825;p38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6" name="Google Shape;5826;p38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7" name="Google Shape;5827;p38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20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8" name="Google Shape;5828;p38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24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9" name="Google Shape;5829;p38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b="0" i="0" sz="18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5830" name="Google Shape;58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1" name="Google Shape;5831;p38"/>
          <p:cNvSpPr/>
          <p:nvPr/>
        </p:nvSpPr>
        <p:spPr>
          <a:xfrm flipH="1">
            <a:off x="3198344" y="1602835"/>
            <a:ext cx="379005" cy="31113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32" name="Google Shape;5832;p38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descr="desktop_computer_stylized_medium" id="5833" name="Google Shape;583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4" name="Google Shape;5834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5" name="Google Shape;5835;p38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descr="desktop_computer_stylized_medium" id="5836" name="Google Shape;5836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7" name="Google Shape;5837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8" name="Google Shape;5838;p38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descr="desktop_computer_stylized_medium" id="5839" name="Google Shape;583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0" name="Google Shape;5840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1" name="Google Shape;5841;p38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842" name="Google Shape;5842;p3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43" name="Google Shape;5843;p3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44" name="Google Shape;5844;p3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45" name="Google Shape;5845;p3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6" name="Google Shape;5846;p3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7" name="Google Shape;5847;p3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8" name="Google Shape;5848;p3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49" name="Google Shape;5849;p38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850" name="Google Shape;5850;p3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51" name="Google Shape;5851;p3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52" name="Google Shape;5852;p3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53" name="Google Shape;5853;p3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4" name="Google Shape;5854;p3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5" name="Google Shape;5855;p3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6" name="Google Shape;5856;p3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57" name="Google Shape;5857;p38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858" name="Google Shape;5858;p3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59" name="Google Shape;5859;p3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60" name="Google Shape;5860;p3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61" name="Google Shape;5861;p3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2" name="Google Shape;5862;p3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3" name="Google Shape;5863;p3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4" name="Google Shape;5864;p3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65" name="Google Shape;5865;p38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866" name="Google Shape;5866;p38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867" name="Google Shape;5867;p38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8" name="Google Shape;5868;p38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9" name="Google Shape;5869;p38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0" name="Google Shape;5870;p38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71" name="Google Shape;5871;p38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72" name="Google Shape;5872;p38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3" name="Google Shape;5873;p38"/>
          <p:cNvCxnSpPr/>
          <p:nvPr/>
        </p:nvCxnSpPr>
        <p:spPr>
          <a:xfrm flipH="1" rot="10800000">
            <a:off x="4236079" y="2486552"/>
            <a:ext cx="248236" cy="15573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4" name="Google Shape;5874;p38"/>
          <p:cNvCxnSpPr/>
          <p:nvPr/>
        </p:nvCxnSpPr>
        <p:spPr>
          <a:xfrm flipH="1" rot="10800000">
            <a:off x="5112260" y="2401255"/>
            <a:ext cx="17133" cy="64195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5" name="Google Shape;5875;p38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6" name="Google Shape;5876;p38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7" name="Google Shape;5877;p38"/>
          <p:cNvSpPr txBox="1"/>
          <p:nvPr>
            <p:ph idx="1" type="body"/>
          </p:nvPr>
        </p:nvSpPr>
        <p:spPr>
          <a:xfrm>
            <a:off x="1353612" y="4213229"/>
            <a:ext cx="10347608" cy="2234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rgbClr val="C00000"/>
                </a:solidFill>
              </a:rPr>
              <a:t>Packet queuing and loss: </a:t>
            </a:r>
            <a:r>
              <a:rPr lang="en-US" sz="3200"/>
              <a:t>i</a:t>
            </a:r>
            <a:r>
              <a:rPr lang="en-US"/>
              <a:t>f arrival rate (in bps) to link exceeds transmission rate (bps) of link for some period of time:</a:t>
            </a:r>
            <a:endParaRPr/>
          </a:p>
          <a:p>
            <a:pPr indent="-230188" lvl="0" marL="2873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will queue, waiting to be transmitted on output link </a:t>
            </a:r>
            <a:endParaRPr/>
          </a:p>
          <a:p>
            <a:pPr indent="-230188" lvl="0" marL="2873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can be dropped (lost) if memory (buffer) in router fills up</a:t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78" name="Google Shape;5878;p3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3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p39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-US"/>
              <a:t>Alternative to packet switching: circuit switching</a:t>
            </a:r>
            <a:endParaRPr/>
          </a:p>
        </p:txBody>
      </p:sp>
      <p:sp>
        <p:nvSpPr>
          <p:cNvPr id="5885" name="Google Shape;5885;p39"/>
          <p:cNvSpPr txBox="1"/>
          <p:nvPr>
            <p:ph idx="1" type="body"/>
          </p:nvPr>
        </p:nvSpPr>
        <p:spPr>
          <a:xfrm>
            <a:off x="895788" y="1434849"/>
            <a:ext cx="5692665" cy="53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3" lvl="0" marL="1111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C00000"/>
                </a:solidFill>
              </a:rPr>
              <a:t>end-end resources allocated to, reserved for “call” between source and destination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in diagram, each link has four circuits. </a:t>
            </a:r>
            <a:endParaRPr/>
          </a:p>
          <a:p>
            <a:pPr indent="-225425" lvl="1" marL="6826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call gets 2</a:t>
            </a:r>
            <a:r>
              <a:rPr baseline="30000" lang="en-US"/>
              <a:t>nd</a:t>
            </a:r>
            <a:r>
              <a:rPr lang="en-US"/>
              <a:t> circuit in top link and 1</a:t>
            </a:r>
            <a:r>
              <a:rPr baseline="30000" lang="en-US"/>
              <a:t>st</a:t>
            </a:r>
            <a:r>
              <a:rPr lang="en-US"/>
              <a:t> circuit in right link.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dedicated resources: no sharing</a:t>
            </a:r>
            <a:endParaRPr/>
          </a:p>
          <a:p>
            <a:pPr indent="-225425" lvl="1" marL="6826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circuit-like (guaranteed) performance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circuit segment idle if not used by call </a:t>
            </a:r>
            <a:r>
              <a:rPr lang="en-US" sz="2400">
                <a:solidFill>
                  <a:srgbClr val="000099"/>
                </a:solidFill>
              </a:rPr>
              <a:t>(no sharing)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86" name="Google Shape;5886;p39"/>
          <p:cNvSpPr/>
          <p:nvPr/>
        </p:nvSpPr>
        <p:spPr>
          <a:xfrm>
            <a:off x="8424977" y="2768303"/>
            <a:ext cx="1498678" cy="6275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7" name="Google Shape;5887;p39"/>
          <p:cNvSpPr/>
          <p:nvPr/>
        </p:nvSpPr>
        <p:spPr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8" name="Google Shape;5888;p39"/>
          <p:cNvSpPr/>
          <p:nvPr/>
        </p:nvSpPr>
        <p:spPr>
          <a:xfrm>
            <a:off x="8424977" y="2893815"/>
            <a:ext cx="1498678" cy="6275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9" name="Google Shape;5889;p39"/>
          <p:cNvSpPr/>
          <p:nvPr/>
        </p:nvSpPr>
        <p:spPr>
          <a:xfrm>
            <a:off x="8424977" y="2956570"/>
            <a:ext cx="1498678" cy="62756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90" name="Google Shape;5890;p39"/>
          <p:cNvGrpSpPr/>
          <p:nvPr/>
        </p:nvGrpSpPr>
        <p:grpSpPr>
          <a:xfrm rot="5400000">
            <a:off x="7286178" y="3665819"/>
            <a:ext cx="1446965" cy="261561"/>
            <a:chOff x="4865941" y="1169772"/>
            <a:chExt cx="1752599" cy="304799"/>
          </a:xfrm>
        </p:grpSpPr>
        <p:sp>
          <p:nvSpPr>
            <p:cNvPr id="5891" name="Google Shape;5891;p39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2" name="Google Shape;5892;p39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3" name="Google Shape;5893;p39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4" name="Google Shape;5894;p39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5" name="Google Shape;5895;p39"/>
          <p:cNvGrpSpPr/>
          <p:nvPr/>
        </p:nvGrpSpPr>
        <p:grpSpPr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5896" name="Google Shape;5896;p39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7" name="Google Shape;5897;p39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8" name="Google Shape;5898;p3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9" name="Google Shape;5899;p39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0" name="Google Shape;5900;p39"/>
          <p:cNvSpPr/>
          <p:nvPr/>
        </p:nvSpPr>
        <p:spPr>
          <a:xfrm rot="5400000">
            <a:off x="9755990" y="3772869"/>
            <a:ext cx="1446966" cy="65391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1" name="Google Shape;5901;p39"/>
          <p:cNvSpPr/>
          <p:nvPr/>
        </p:nvSpPr>
        <p:spPr>
          <a:xfrm rot="5400000">
            <a:off x="9690600" y="3772869"/>
            <a:ext cx="1446966" cy="6539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2" name="Google Shape;5902;p39"/>
          <p:cNvSpPr/>
          <p:nvPr/>
        </p:nvSpPr>
        <p:spPr>
          <a:xfrm rot="5400000">
            <a:off x="9625209" y="3772869"/>
            <a:ext cx="1446966" cy="65391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3" name="Google Shape;5903;p39"/>
          <p:cNvSpPr/>
          <p:nvPr/>
        </p:nvSpPr>
        <p:spPr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4" name="Google Shape;5904;p39"/>
          <p:cNvGrpSpPr/>
          <p:nvPr/>
        </p:nvGrpSpPr>
        <p:grpSpPr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descr="desktop_computer_stylized_medium" id="5905" name="Google Shape;590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6" name="Google Shape;5906;p3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7" name="Google Shape;5907;p39"/>
          <p:cNvSpPr/>
          <p:nvPr/>
        </p:nvSpPr>
        <p:spPr>
          <a:xfrm flipH="1" rot="-8334563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8" name="Google Shape;5908;p39"/>
          <p:cNvSpPr/>
          <p:nvPr/>
        </p:nvSpPr>
        <p:spPr>
          <a:xfrm>
            <a:off x="7105364" y="4795380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9" name="Google Shape;5909;p39"/>
          <p:cNvSpPr/>
          <p:nvPr/>
        </p:nvSpPr>
        <p:spPr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0" name="Google Shape;5910;p39"/>
          <p:cNvSpPr/>
          <p:nvPr/>
        </p:nvSpPr>
        <p:spPr>
          <a:xfrm rot="5400000">
            <a:off x="7825925" y="5242087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1" name="Google Shape;5911;p39"/>
          <p:cNvSpPr/>
          <p:nvPr/>
        </p:nvSpPr>
        <p:spPr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2" name="Google Shape;5912;p39"/>
          <p:cNvSpPr/>
          <p:nvPr/>
        </p:nvSpPr>
        <p:spPr>
          <a:xfrm rot="10800000">
            <a:off x="10882518" y="4775822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3" name="Google Shape;5913;p39"/>
          <p:cNvSpPr/>
          <p:nvPr/>
        </p:nvSpPr>
        <p:spPr>
          <a:xfrm>
            <a:off x="7002625" y="2887816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4" name="Google Shape;5914;p39"/>
          <p:cNvSpPr/>
          <p:nvPr/>
        </p:nvSpPr>
        <p:spPr>
          <a:xfrm>
            <a:off x="10811014" y="2867389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5" name="Google Shape;5915;p39"/>
          <p:cNvSpPr/>
          <p:nvPr/>
        </p:nvSpPr>
        <p:spPr>
          <a:xfrm rot="5400000">
            <a:off x="10115327" y="2348120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16" name="Google Shape;5916;p39"/>
          <p:cNvGrpSpPr/>
          <p:nvPr/>
        </p:nvGrpSpPr>
        <p:grpSpPr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descr="desktop_computer_stylized_medium" id="5917" name="Google Shape;591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8" name="Google Shape;5918;p3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9" name="Google Shape;5919;p39"/>
          <p:cNvGrpSpPr/>
          <p:nvPr/>
        </p:nvGrpSpPr>
        <p:grpSpPr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descr="desktop_computer_stylized_medium" id="5920" name="Google Shape;592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1" name="Google Shape;5921;p3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2" name="Google Shape;5922;p39"/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5923" name="Google Shape;5923;p3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24" name="Google Shape;5924;p3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25" name="Google Shape;5925;p3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26" name="Google Shape;5926;p3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7" name="Google Shape;5927;p3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8" name="Google Shape;5928;p3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9" name="Google Shape;5929;p3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30" name="Google Shape;5930;p39"/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5931" name="Google Shape;5931;p3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32" name="Google Shape;5932;p3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33" name="Google Shape;5933;p3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4" name="Google Shape;5934;p3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5" name="Google Shape;5935;p3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6" name="Google Shape;5936;p3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7" name="Google Shape;5937;p3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38" name="Google Shape;5938;p39"/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5939" name="Google Shape;5939;p3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40" name="Google Shape;5940;p3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41" name="Google Shape;5941;p3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42" name="Google Shape;5942;p3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3" name="Google Shape;5943;p3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4" name="Google Shape;5944;p3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5" name="Google Shape;5945;p3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6" name="Google Shape;5946;p39"/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5947" name="Google Shape;5947;p3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48" name="Google Shape;5948;p3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49" name="Google Shape;5949;p3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50" name="Google Shape;5950;p3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1" name="Google Shape;5951;p3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2" name="Google Shape;5952;p3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3" name="Google Shape;5953;p3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54" name="Google Shape;5954;p39"/>
          <p:cNvSpPr/>
          <p:nvPr/>
        </p:nvSpPr>
        <p:spPr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5" name="Google Shape;5955;p39"/>
          <p:cNvSpPr/>
          <p:nvPr/>
        </p:nvSpPr>
        <p:spPr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6" name="Google Shape;5956;p39"/>
          <p:cNvSpPr/>
          <p:nvPr/>
        </p:nvSpPr>
        <p:spPr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7" name="Google Shape;5957;p39"/>
          <p:cNvSpPr txBox="1"/>
          <p:nvPr/>
        </p:nvSpPr>
        <p:spPr>
          <a:xfrm>
            <a:off x="990600" y="6354126"/>
            <a:ext cx="914717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Check out the online interactive exercises for more examples: h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ttp://gaia.cs.umass.edu/kurose_ross/interactive</a:t>
            </a:r>
            <a:endParaRPr/>
          </a:p>
        </p:txBody>
      </p:sp>
      <p:sp>
        <p:nvSpPr>
          <p:cNvPr id="5958" name="Google Shape;5958;p39"/>
          <p:cNvSpPr txBox="1"/>
          <p:nvPr/>
        </p:nvSpPr>
        <p:spPr>
          <a:xfrm>
            <a:off x="893203" y="5522187"/>
            <a:ext cx="6884498" cy="90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commonly used in traditional telephone networks</a:t>
            </a:r>
            <a:endParaRPr/>
          </a:p>
          <a:p>
            <a:pPr indent="0" lvl="0" marL="1746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9" name="Google Shape;5959;p3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4" name="Shape 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5" name="Google Shape;5965;p40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Circuit switching: FDM and TDM</a:t>
            </a:r>
            <a:endParaRPr/>
          </a:p>
        </p:txBody>
      </p:sp>
      <p:grpSp>
        <p:nvGrpSpPr>
          <p:cNvPr id="5966" name="Google Shape;5966;p40"/>
          <p:cNvGrpSpPr/>
          <p:nvPr/>
        </p:nvGrpSpPr>
        <p:grpSpPr>
          <a:xfrm>
            <a:off x="6233238" y="2058564"/>
            <a:ext cx="5507831" cy="1770857"/>
            <a:chOff x="1379" y="1353"/>
            <a:chExt cx="3469" cy="1116"/>
          </a:xfrm>
        </p:grpSpPr>
        <p:cxnSp>
          <p:nvCxnSpPr>
            <p:cNvPr id="5967" name="Google Shape;5967;p40"/>
            <p:cNvCxnSpPr/>
            <p:nvPr/>
          </p:nvCxnSpPr>
          <p:spPr>
            <a:xfrm rot="10800000">
              <a:off x="1728" y="1392"/>
              <a:ext cx="0" cy="81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68" name="Google Shape;5968;p40"/>
            <p:cNvSpPr txBox="1"/>
            <p:nvPr/>
          </p:nvSpPr>
          <p:spPr>
            <a:xfrm rot="-54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69" name="Google Shape;5969;p40"/>
            <p:cNvCxnSpPr/>
            <p:nvPr/>
          </p:nvCxnSpPr>
          <p:spPr>
            <a:xfrm>
              <a:off x="1728" y="2208"/>
              <a:ext cx="312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70" name="Google Shape;5970;p40"/>
            <p:cNvSpPr txBox="1"/>
            <p:nvPr/>
          </p:nvSpPr>
          <p:spPr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1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1" name="Google Shape;5971;p40"/>
            <p:cNvSpPr/>
            <p:nvPr/>
          </p:nvSpPr>
          <p:spPr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2" name="Google Shape;5972;p40"/>
          <p:cNvSpPr/>
          <p:nvPr/>
        </p:nvSpPr>
        <p:spPr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3" name="Google Shape;5973;p40"/>
          <p:cNvSpPr/>
          <p:nvPr/>
        </p:nvSpPr>
        <p:spPr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4" name="Google Shape;5974;p40"/>
          <p:cNvSpPr/>
          <p:nvPr/>
        </p:nvSpPr>
        <p:spPr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5" name="Google Shape;5975;p40"/>
          <p:cNvSpPr/>
          <p:nvPr/>
        </p:nvSpPr>
        <p:spPr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6" name="Google Shape;5976;p40"/>
          <p:cNvGrpSpPr/>
          <p:nvPr/>
        </p:nvGrpSpPr>
        <p:grpSpPr>
          <a:xfrm>
            <a:off x="6249113" y="4360441"/>
            <a:ext cx="5479256" cy="1739107"/>
            <a:chOff x="1397" y="2977"/>
            <a:chExt cx="3452" cy="1096"/>
          </a:xfrm>
        </p:grpSpPr>
        <p:cxnSp>
          <p:nvCxnSpPr>
            <p:cNvPr id="5977" name="Google Shape;5977;p40"/>
            <p:cNvCxnSpPr/>
            <p:nvPr/>
          </p:nvCxnSpPr>
          <p:spPr>
            <a:xfrm rot="10800000">
              <a:off x="1728" y="2977"/>
              <a:ext cx="0" cy="81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78" name="Google Shape;5978;p40"/>
            <p:cNvSpPr txBox="1"/>
            <p:nvPr/>
          </p:nvSpPr>
          <p:spPr>
            <a:xfrm rot="-54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79" name="Google Shape;5979;p40"/>
            <p:cNvCxnSpPr/>
            <p:nvPr/>
          </p:nvCxnSpPr>
          <p:spPr>
            <a:xfrm>
              <a:off x="1728" y="3793"/>
              <a:ext cx="312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80" name="Google Shape;5980;p40"/>
            <p:cNvSpPr txBox="1"/>
            <p:nvPr/>
          </p:nvSpPr>
          <p:spPr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1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1" name="Google Shape;5981;p40"/>
            <p:cNvSpPr/>
            <p:nvPr/>
          </p:nvSpPr>
          <p:spPr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2" name="Google Shape;5982;p40"/>
          <p:cNvGrpSpPr/>
          <p:nvPr/>
        </p:nvGrpSpPr>
        <p:grpSpPr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5983" name="Google Shape;5983;p40"/>
            <p:cNvSpPr/>
            <p:nvPr/>
          </p:nvSpPr>
          <p:spPr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4" name="Google Shape;5984;p40"/>
            <p:cNvSpPr/>
            <p:nvPr/>
          </p:nvSpPr>
          <p:spPr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5" name="Google Shape;5985;p40"/>
            <p:cNvSpPr/>
            <p:nvPr/>
          </p:nvSpPr>
          <p:spPr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6" name="Google Shape;5986;p40"/>
            <p:cNvSpPr/>
            <p:nvPr/>
          </p:nvSpPr>
          <p:spPr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7" name="Google Shape;5987;p40"/>
            <p:cNvSpPr/>
            <p:nvPr/>
          </p:nvSpPr>
          <p:spPr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8" name="Google Shape;5988;p40"/>
          <p:cNvGrpSpPr/>
          <p:nvPr/>
        </p:nvGrpSpPr>
        <p:grpSpPr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5989" name="Google Shape;5989;p40"/>
            <p:cNvSpPr/>
            <p:nvPr/>
          </p:nvSpPr>
          <p:spPr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0" name="Google Shape;5990;p40"/>
            <p:cNvSpPr/>
            <p:nvPr/>
          </p:nvSpPr>
          <p:spPr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1" name="Google Shape;5991;p40"/>
            <p:cNvSpPr/>
            <p:nvPr/>
          </p:nvSpPr>
          <p:spPr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2" name="Google Shape;5992;p40"/>
            <p:cNvSpPr/>
            <p:nvPr/>
          </p:nvSpPr>
          <p:spPr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3" name="Google Shape;5993;p40"/>
            <p:cNvSpPr/>
            <p:nvPr/>
          </p:nvSpPr>
          <p:spPr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4" name="Google Shape;5994;p40"/>
          <p:cNvGrpSpPr/>
          <p:nvPr/>
        </p:nvGrpSpPr>
        <p:grpSpPr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5995" name="Google Shape;5995;p40"/>
            <p:cNvSpPr/>
            <p:nvPr/>
          </p:nvSpPr>
          <p:spPr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6" name="Google Shape;5996;p40"/>
            <p:cNvSpPr/>
            <p:nvPr/>
          </p:nvSpPr>
          <p:spPr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7" name="Google Shape;5997;p40"/>
            <p:cNvSpPr/>
            <p:nvPr/>
          </p:nvSpPr>
          <p:spPr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8" name="Google Shape;5998;p40"/>
            <p:cNvSpPr/>
            <p:nvPr/>
          </p:nvSpPr>
          <p:spPr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9" name="Google Shape;5999;p40"/>
            <p:cNvSpPr/>
            <p:nvPr/>
          </p:nvSpPr>
          <p:spPr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0" name="Google Shape;6000;p40"/>
          <p:cNvGrpSpPr/>
          <p:nvPr/>
        </p:nvGrpSpPr>
        <p:grpSpPr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6001" name="Google Shape;6001;p40"/>
            <p:cNvSpPr/>
            <p:nvPr/>
          </p:nvSpPr>
          <p:spPr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2" name="Google Shape;6002;p40"/>
            <p:cNvSpPr/>
            <p:nvPr/>
          </p:nvSpPr>
          <p:spPr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3" name="Google Shape;6003;p40"/>
            <p:cNvSpPr/>
            <p:nvPr/>
          </p:nvSpPr>
          <p:spPr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4" name="Google Shape;6004;p40"/>
            <p:cNvSpPr/>
            <p:nvPr/>
          </p:nvSpPr>
          <p:spPr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5" name="Google Shape;6005;p40"/>
            <p:cNvSpPr/>
            <p:nvPr/>
          </p:nvSpPr>
          <p:spPr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6" name="Google Shape;6006;p40"/>
          <p:cNvGrpSpPr/>
          <p:nvPr/>
        </p:nvGrpSpPr>
        <p:grpSpPr>
          <a:xfrm>
            <a:off x="6851569" y="2667370"/>
            <a:ext cx="4572000" cy="457200"/>
            <a:chOff x="1776" y="1728"/>
            <a:chExt cx="2880" cy="288"/>
          </a:xfrm>
        </p:grpSpPr>
        <p:cxnSp>
          <p:nvCxnSpPr>
            <p:cNvPr id="6007" name="Google Shape;6007;p40"/>
            <p:cNvCxnSpPr/>
            <p:nvPr/>
          </p:nvCxnSpPr>
          <p:spPr>
            <a:xfrm>
              <a:off x="1776" y="1728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8" name="Google Shape;6008;p40"/>
            <p:cNvCxnSpPr/>
            <p:nvPr/>
          </p:nvCxnSpPr>
          <p:spPr>
            <a:xfrm>
              <a:off x="1776" y="1872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9" name="Google Shape;6009;p40"/>
            <p:cNvCxnSpPr/>
            <p:nvPr/>
          </p:nvCxnSpPr>
          <p:spPr>
            <a:xfrm>
              <a:off x="1776" y="2016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10" name="Google Shape;6010;p40"/>
          <p:cNvGrpSpPr/>
          <p:nvPr/>
        </p:nvGrpSpPr>
        <p:grpSpPr>
          <a:xfrm>
            <a:off x="7080169" y="4664445"/>
            <a:ext cx="4114800" cy="914400"/>
            <a:chOff x="1920" y="3168"/>
            <a:chExt cx="2592" cy="576"/>
          </a:xfrm>
        </p:grpSpPr>
        <p:cxnSp>
          <p:nvCxnSpPr>
            <p:cNvPr id="6011" name="Google Shape;6011;p40"/>
            <p:cNvCxnSpPr/>
            <p:nvPr/>
          </p:nvCxnSpPr>
          <p:spPr>
            <a:xfrm>
              <a:off x="192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2" name="Google Shape;6012;p40"/>
            <p:cNvCxnSpPr/>
            <p:nvPr/>
          </p:nvCxnSpPr>
          <p:spPr>
            <a:xfrm>
              <a:off x="206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3" name="Google Shape;6013;p40"/>
            <p:cNvCxnSpPr/>
            <p:nvPr/>
          </p:nvCxnSpPr>
          <p:spPr>
            <a:xfrm>
              <a:off x="220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4" name="Google Shape;6014;p40"/>
            <p:cNvCxnSpPr/>
            <p:nvPr/>
          </p:nvCxnSpPr>
          <p:spPr>
            <a:xfrm>
              <a:off x="235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5" name="Google Shape;6015;p40"/>
            <p:cNvCxnSpPr/>
            <p:nvPr/>
          </p:nvCxnSpPr>
          <p:spPr>
            <a:xfrm>
              <a:off x="249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6" name="Google Shape;6016;p40"/>
            <p:cNvCxnSpPr/>
            <p:nvPr/>
          </p:nvCxnSpPr>
          <p:spPr>
            <a:xfrm>
              <a:off x="264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7" name="Google Shape;6017;p40"/>
            <p:cNvCxnSpPr/>
            <p:nvPr/>
          </p:nvCxnSpPr>
          <p:spPr>
            <a:xfrm>
              <a:off x="278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8" name="Google Shape;6018;p40"/>
            <p:cNvCxnSpPr/>
            <p:nvPr/>
          </p:nvCxnSpPr>
          <p:spPr>
            <a:xfrm>
              <a:off x="292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9" name="Google Shape;6019;p40"/>
            <p:cNvCxnSpPr/>
            <p:nvPr/>
          </p:nvCxnSpPr>
          <p:spPr>
            <a:xfrm>
              <a:off x="307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0" name="Google Shape;6020;p40"/>
            <p:cNvCxnSpPr/>
            <p:nvPr/>
          </p:nvCxnSpPr>
          <p:spPr>
            <a:xfrm>
              <a:off x="321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1" name="Google Shape;6021;p40"/>
            <p:cNvCxnSpPr/>
            <p:nvPr/>
          </p:nvCxnSpPr>
          <p:spPr>
            <a:xfrm>
              <a:off x="336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2" name="Google Shape;6022;p40"/>
            <p:cNvCxnSpPr/>
            <p:nvPr/>
          </p:nvCxnSpPr>
          <p:spPr>
            <a:xfrm>
              <a:off x="350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3" name="Google Shape;6023;p40"/>
            <p:cNvCxnSpPr/>
            <p:nvPr/>
          </p:nvCxnSpPr>
          <p:spPr>
            <a:xfrm>
              <a:off x="364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4" name="Google Shape;6024;p40"/>
            <p:cNvCxnSpPr/>
            <p:nvPr/>
          </p:nvCxnSpPr>
          <p:spPr>
            <a:xfrm>
              <a:off x="379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5" name="Google Shape;6025;p40"/>
            <p:cNvCxnSpPr/>
            <p:nvPr/>
          </p:nvCxnSpPr>
          <p:spPr>
            <a:xfrm>
              <a:off x="393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6" name="Google Shape;6026;p40"/>
            <p:cNvCxnSpPr/>
            <p:nvPr/>
          </p:nvCxnSpPr>
          <p:spPr>
            <a:xfrm>
              <a:off x="408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7" name="Google Shape;6027;p40"/>
            <p:cNvCxnSpPr/>
            <p:nvPr/>
          </p:nvCxnSpPr>
          <p:spPr>
            <a:xfrm>
              <a:off x="422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8" name="Google Shape;6028;p40"/>
            <p:cNvCxnSpPr/>
            <p:nvPr/>
          </p:nvCxnSpPr>
          <p:spPr>
            <a:xfrm>
              <a:off x="436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9" name="Google Shape;6029;p40"/>
            <p:cNvCxnSpPr/>
            <p:nvPr/>
          </p:nvCxnSpPr>
          <p:spPr>
            <a:xfrm>
              <a:off x="451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30" name="Google Shape;6030;p40"/>
          <p:cNvGrpSpPr/>
          <p:nvPr/>
        </p:nvGrpSpPr>
        <p:grpSpPr>
          <a:xfrm>
            <a:off x="6851569" y="2553070"/>
            <a:ext cx="4572000" cy="685800"/>
            <a:chOff x="1776" y="1656"/>
            <a:chExt cx="2880" cy="432"/>
          </a:xfrm>
        </p:grpSpPr>
        <p:cxnSp>
          <p:nvCxnSpPr>
            <p:cNvPr id="6031" name="Google Shape;6031;p40"/>
            <p:cNvCxnSpPr/>
            <p:nvPr/>
          </p:nvCxnSpPr>
          <p:spPr>
            <a:xfrm>
              <a:off x="1776" y="1656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2" name="Google Shape;6032;p40"/>
            <p:cNvCxnSpPr/>
            <p:nvPr/>
          </p:nvCxnSpPr>
          <p:spPr>
            <a:xfrm>
              <a:off x="1776" y="1800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3" name="Google Shape;6033;p40"/>
            <p:cNvCxnSpPr/>
            <p:nvPr/>
          </p:nvCxnSpPr>
          <p:spPr>
            <a:xfrm>
              <a:off x="1776" y="1944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4" name="Google Shape;6034;p40"/>
            <p:cNvCxnSpPr/>
            <p:nvPr/>
          </p:nvCxnSpPr>
          <p:spPr>
            <a:xfrm>
              <a:off x="1776" y="2088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35" name="Google Shape;6035;p40"/>
          <p:cNvGrpSpPr/>
          <p:nvPr/>
        </p:nvGrpSpPr>
        <p:grpSpPr>
          <a:xfrm>
            <a:off x="6965869" y="4664445"/>
            <a:ext cx="4343400" cy="914400"/>
            <a:chOff x="1848" y="3168"/>
            <a:chExt cx="2736" cy="576"/>
          </a:xfrm>
        </p:grpSpPr>
        <p:cxnSp>
          <p:nvCxnSpPr>
            <p:cNvPr id="6036" name="Google Shape;6036;p40"/>
            <p:cNvCxnSpPr/>
            <p:nvPr/>
          </p:nvCxnSpPr>
          <p:spPr>
            <a:xfrm>
              <a:off x="184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7" name="Google Shape;6037;p40"/>
            <p:cNvCxnSpPr/>
            <p:nvPr/>
          </p:nvCxnSpPr>
          <p:spPr>
            <a:xfrm>
              <a:off x="199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8" name="Google Shape;6038;p40"/>
            <p:cNvCxnSpPr/>
            <p:nvPr/>
          </p:nvCxnSpPr>
          <p:spPr>
            <a:xfrm>
              <a:off x="213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9" name="Google Shape;6039;p40"/>
            <p:cNvCxnSpPr/>
            <p:nvPr/>
          </p:nvCxnSpPr>
          <p:spPr>
            <a:xfrm>
              <a:off x="228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0" name="Google Shape;6040;p40"/>
            <p:cNvCxnSpPr/>
            <p:nvPr/>
          </p:nvCxnSpPr>
          <p:spPr>
            <a:xfrm>
              <a:off x="242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1" name="Google Shape;6041;p40"/>
            <p:cNvCxnSpPr/>
            <p:nvPr/>
          </p:nvCxnSpPr>
          <p:spPr>
            <a:xfrm>
              <a:off x="256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2" name="Google Shape;6042;p40"/>
            <p:cNvCxnSpPr/>
            <p:nvPr/>
          </p:nvCxnSpPr>
          <p:spPr>
            <a:xfrm>
              <a:off x="271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3" name="Google Shape;6043;p40"/>
            <p:cNvCxnSpPr/>
            <p:nvPr/>
          </p:nvCxnSpPr>
          <p:spPr>
            <a:xfrm>
              <a:off x="285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4" name="Google Shape;6044;p40"/>
            <p:cNvCxnSpPr/>
            <p:nvPr/>
          </p:nvCxnSpPr>
          <p:spPr>
            <a:xfrm>
              <a:off x="300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5" name="Google Shape;6045;p40"/>
            <p:cNvCxnSpPr/>
            <p:nvPr/>
          </p:nvCxnSpPr>
          <p:spPr>
            <a:xfrm>
              <a:off x="314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6" name="Google Shape;6046;p40"/>
            <p:cNvCxnSpPr/>
            <p:nvPr/>
          </p:nvCxnSpPr>
          <p:spPr>
            <a:xfrm>
              <a:off x="328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7" name="Google Shape;6047;p40"/>
            <p:cNvCxnSpPr/>
            <p:nvPr/>
          </p:nvCxnSpPr>
          <p:spPr>
            <a:xfrm>
              <a:off x="343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8" name="Google Shape;6048;p40"/>
            <p:cNvCxnSpPr/>
            <p:nvPr/>
          </p:nvCxnSpPr>
          <p:spPr>
            <a:xfrm>
              <a:off x="357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9" name="Google Shape;6049;p40"/>
            <p:cNvCxnSpPr/>
            <p:nvPr/>
          </p:nvCxnSpPr>
          <p:spPr>
            <a:xfrm>
              <a:off x="372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50" name="Google Shape;6050;p40"/>
            <p:cNvCxnSpPr/>
            <p:nvPr/>
          </p:nvCxnSpPr>
          <p:spPr>
            <a:xfrm>
              <a:off x="386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51" name="Google Shape;6051;p40"/>
            <p:cNvCxnSpPr/>
            <p:nvPr/>
          </p:nvCxnSpPr>
          <p:spPr>
            <a:xfrm>
              <a:off x="400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52" name="Google Shape;6052;p40"/>
            <p:cNvCxnSpPr/>
            <p:nvPr/>
          </p:nvCxnSpPr>
          <p:spPr>
            <a:xfrm>
              <a:off x="415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53" name="Google Shape;6053;p40"/>
            <p:cNvCxnSpPr/>
            <p:nvPr/>
          </p:nvCxnSpPr>
          <p:spPr>
            <a:xfrm>
              <a:off x="429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54" name="Google Shape;6054;p40"/>
            <p:cNvCxnSpPr/>
            <p:nvPr/>
          </p:nvCxnSpPr>
          <p:spPr>
            <a:xfrm>
              <a:off x="444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55" name="Google Shape;6055;p40"/>
            <p:cNvCxnSpPr/>
            <p:nvPr/>
          </p:nvCxnSpPr>
          <p:spPr>
            <a:xfrm>
              <a:off x="458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56" name="Google Shape;6056;p40"/>
          <p:cNvGrpSpPr/>
          <p:nvPr/>
        </p:nvGrpSpPr>
        <p:grpSpPr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6057" name="Google Shape;6057;p40"/>
            <p:cNvSpPr txBox="1"/>
            <p:nvPr/>
          </p:nvSpPr>
          <p:spPr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 users</a:t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8" name="Google Shape;6058;p40"/>
            <p:cNvSpPr/>
            <p:nvPr/>
          </p:nvSpPr>
          <p:spPr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9" name="Google Shape;6059;p40"/>
            <p:cNvSpPr/>
            <p:nvPr/>
          </p:nvSpPr>
          <p:spPr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0" name="Google Shape;6060;p40"/>
            <p:cNvSpPr/>
            <p:nvPr/>
          </p:nvSpPr>
          <p:spPr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1" name="Google Shape;6061;p40"/>
            <p:cNvSpPr/>
            <p:nvPr/>
          </p:nvSpPr>
          <p:spPr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62" name="Google Shape;6062;p40"/>
          <p:cNvSpPr txBox="1"/>
          <p:nvPr>
            <p:ph idx="1" type="body"/>
          </p:nvPr>
        </p:nvSpPr>
        <p:spPr>
          <a:xfrm>
            <a:off x="768431" y="1448157"/>
            <a:ext cx="5265052" cy="1980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3" lvl="0" marL="1111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CC0000"/>
                </a:solidFill>
              </a:rPr>
              <a:t>F</a:t>
            </a:r>
            <a:r>
              <a:rPr lang="en-US">
                <a:solidFill>
                  <a:srgbClr val="CC0000"/>
                </a:solidFill>
              </a:rPr>
              <a:t>requency Division Multiplexing </a:t>
            </a:r>
            <a:r>
              <a:rPr lang="en-US" sz="2400">
                <a:solidFill>
                  <a:srgbClr val="CC0000"/>
                </a:solidFill>
              </a:rPr>
              <a:t>(FDM)</a:t>
            </a:r>
            <a:endParaRPr sz="2400">
              <a:solidFill>
                <a:srgbClr val="CC0000"/>
              </a:solidFill>
            </a:endParaRPr>
          </a:p>
          <a:p>
            <a:pPr indent="-222250" lvl="0" marL="3524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optical, electromagnetic frequencies divided into (narrow) frequency bands</a:t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63" name="Google Shape;6063;p40"/>
          <p:cNvSpPr txBox="1"/>
          <p:nvPr/>
        </p:nvSpPr>
        <p:spPr>
          <a:xfrm>
            <a:off x="851118" y="4389639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3" lvl="0" marL="111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Division Multiplexing 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(TDM)</a:t>
            </a:r>
            <a:endParaRPr b="0" i="0" sz="24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divided into slots</a:t>
            </a:r>
            <a:endParaRPr/>
          </a:p>
        </p:txBody>
      </p:sp>
      <p:sp>
        <p:nvSpPr>
          <p:cNvPr id="6064" name="Google Shape;6064;p40"/>
          <p:cNvSpPr txBox="1"/>
          <p:nvPr/>
        </p:nvSpPr>
        <p:spPr>
          <a:xfrm>
            <a:off x="758125" y="3253122"/>
            <a:ext cx="5265052" cy="1039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its own band, can transmit at max rate of that narrow band 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784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5" name="Google Shape;6065;p40"/>
          <p:cNvSpPr txBox="1"/>
          <p:nvPr/>
        </p:nvSpPr>
        <p:spPr>
          <a:xfrm>
            <a:off x="848536" y="5261674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periodic slot(s), can transmit at maximum rate of (wider) frequency band (only)  during its time slot(s)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6" name="Google Shape;6066;p4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1" name="Shape 6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" name="Google Shape;6072;p4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Introduction</a:t>
            </a:r>
            <a:endParaRPr/>
          </a:p>
        </p:txBody>
      </p:sp>
      <p:pic>
        <p:nvPicPr>
          <p:cNvPr descr="underline_base" id="6073" name="Google Shape;60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176" y="752475"/>
            <a:ext cx="7769225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6074" name="Google Shape;6074;p41"/>
          <p:cNvSpPr txBox="1"/>
          <p:nvPr>
            <p:ph idx="4294967295" type="title"/>
          </p:nvPr>
        </p:nvSpPr>
        <p:spPr>
          <a:xfrm>
            <a:off x="1849438" y="177800"/>
            <a:ext cx="8001000" cy="768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400"/>
              <a:buFont typeface="Calibri"/>
              <a:buNone/>
            </a:pPr>
            <a:r>
              <a:rPr lang="en-US" sz="3400"/>
              <a:t>Packet switching versus circuit switching</a:t>
            </a:r>
            <a:endParaRPr/>
          </a:p>
        </p:txBody>
      </p:sp>
      <p:sp>
        <p:nvSpPr>
          <p:cNvPr id="6075" name="Google Shape;6075;p4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76" name="Google Shape;607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0" y="884238"/>
            <a:ext cx="5486400" cy="593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1" name="Shape 6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" name="Google Shape;6082;p42"/>
          <p:cNvSpPr txBox="1"/>
          <p:nvPr>
            <p:ph type="title"/>
          </p:nvPr>
        </p:nvSpPr>
        <p:spPr>
          <a:xfrm>
            <a:off x="838200" y="244222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switching versus circuit switching</a:t>
            </a:r>
            <a:endParaRPr/>
          </a:p>
        </p:txBody>
      </p:sp>
      <p:sp>
        <p:nvSpPr>
          <p:cNvPr id="6083" name="Google Shape;6083;p42"/>
          <p:cNvSpPr txBox="1"/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31775" lvl="0" marL="2317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Gb/s link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user: </a:t>
            </a:r>
            <a:endParaRPr/>
          </a:p>
          <a:p>
            <a:pPr indent="-217487" lvl="1" marL="5143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Mb/s when “active”</a:t>
            </a:r>
            <a:endParaRPr/>
          </a:p>
          <a:p>
            <a:pPr indent="-217487" lvl="1" marL="5143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10% of time</a:t>
            </a:r>
            <a:endParaRPr/>
          </a:p>
          <a:p>
            <a:pPr indent="-92075" lvl="1" marL="5667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4" name="Google Shape;6084;p42"/>
          <p:cNvSpPr txBox="1"/>
          <p:nvPr/>
        </p:nvSpPr>
        <p:spPr>
          <a:xfrm>
            <a:off x="770020" y="3313964"/>
            <a:ext cx="1108509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users can use this network under circuit-switching and packet switching?</a:t>
            </a:r>
            <a:endParaRPr/>
          </a:p>
        </p:txBody>
      </p:sp>
      <p:sp>
        <p:nvSpPr>
          <p:cNvPr id="6085" name="Google Shape;6085;p42"/>
          <p:cNvSpPr txBox="1"/>
          <p:nvPr/>
        </p:nvSpPr>
        <p:spPr>
          <a:xfrm>
            <a:off x="876491" y="6199144"/>
            <a:ext cx="914717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Check out the online interactive exercises for more examples: h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ttp://gaia.cs.umass.edu/kurose_ross/interactive</a:t>
            </a:r>
            <a:endParaRPr/>
          </a:p>
        </p:txBody>
      </p:sp>
      <p:grpSp>
        <p:nvGrpSpPr>
          <p:cNvPr id="6086" name="Google Shape;6086;p42"/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cxnSp>
          <p:nvCxnSpPr>
            <p:cNvPr id="6087" name="Google Shape;6087;p42"/>
            <p:cNvCxnSpPr/>
            <p:nvPr/>
          </p:nvCxnSpPr>
          <p:spPr>
            <a:xfrm>
              <a:off x="7197264" y="2684966"/>
              <a:ext cx="838200" cy="457200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8" name="Google Shape;6088;p42"/>
            <p:cNvCxnSpPr/>
            <p:nvPr/>
          </p:nvCxnSpPr>
          <p:spPr>
            <a:xfrm>
              <a:off x="8027887" y="3142166"/>
              <a:ext cx="2038350" cy="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89" name="Google Shape;6089;p42"/>
            <p:cNvCxnSpPr/>
            <p:nvPr/>
          </p:nvCxnSpPr>
          <p:spPr>
            <a:xfrm>
              <a:off x="8027887" y="3317507"/>
              <a:ext cx="2038350" cy="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90" name="Google Shape;6090;p42"/>
            <p:cNvCxnSpPr/>
            <p:nvPr/>
          </p:nvCxnSpPr>
          <p:spPr>
            <a:xfrm flipH="1" rot="10800000">
              <a:off x="7273464" y="3317507"/>
              <a:ext cx="761999" cy="609599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91" name="Google Shape;6091;p42"/>
            <p:cNvSpPr txBox="1"/>
            <p:nvPr/>
          </p:nvSpPr>
          <p:spPr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b="0" i="0" lang="en-US" sz="18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users</a:t>
              </a:r>
              <a:endParaRPr/>
            </a:p>
          </p:txBody>
        </p:sp>
        <p:sp>
          <p:nvSpPr>
            <p:cNvPr id="6092" name="Google Shape;6092;p42"/>
            <p:cNvSpPr txBox="1"/>
            <p:nvPr/>
          </p:nvSpPr>
          <p:spPr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Gbps link</a:t>
              </a:r>
              <a:endParaRPr/>
            </a:p>
          </p:txBody>
        </p:sp>
        <p:cxnSp>
          <p:nvCxnSpPr>
            <p:cNvPr id="6093" name="Google Shape;6093;p42"/>
            <p:cNvCxnSpPr/>
            <p:nvPr/>
          </p:nvCxnSpPr>
          <p:spPr>
            <a:xfrm>
              <a:off x="9308639" y="3234599"/>
              <a:ext cx="1409700" cy="0"/>
            </a:xfrm>
            <a:prstGeom prst="straightConnector1">
              <a:avLst/>
            </a:prstGeom>
            <a:noFill/>
            <a:ln cap="flat" cmpd="sng" w="444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94" name="Google Shape;6094;p42"/>
            <p:cNvSpPr txBox="1"/>
            <p:nvPr/>
          </p:nvSpPr>
          <p:spPr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…..</a:t>
              </a:r>
              <a:endParaRPr/>
            </a:p>
          </p:txBody>
        </p:sp>
        <p:grpSp>
          <p:nvGrpSpPr>
            <p:cNvPr id="6095" name="Google Shape;6095;p42"/>
            <p:cNvGrpSpPr/>
            <p:nvPr/>
          </p:nvGrpSpPr>
          <p:grpSpPr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descr="desktop_computer_stylized_medium" id="6096" name="Google Shape;6096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97" name="Google Shape;6097;p42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8" name="Google Shape;6098;p42"/>
            <p:cNvGrpSpPr/>
            <p:nvPr/>
          </p:nvGrpSpPr>
          <p:grpSpPr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descr="desktop_computer_stylized_medium" id="6099" name="Google Shape;6099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00" name="Google Shape;6100;p42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1" name="Google Shape;6101;p42"/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6102" name="Google Shape;6102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03" name="Google Shape;6103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04" name="Google Shape;6104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05" name="Google Shape;6105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6" name="Google Shape;6106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7" name="Google Shape;6107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8" name="Google Shape;6108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6109" name="Google Shape;6109;p42"/>
          <p:cNvSpPr txBox="1"/>
          <p:nvPr/>
        </p:nvSpPr>
        <p:spPr>
          <a:xfrm>
            <a:off x="908221" y="3603662"/>
            <a:ext cx="4938590" cy="964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92075" lvl="1" marL="5667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circuit-switching: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users</a:t>
            </a:r>
            <a:endParaRPr/>
          </a:p>
          <a:p>
            <a:pPr indent="-793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0" name="Google Shape;6110;p42"/>
          <p:cNvGrpSpPr/>
          <p:nvPr/>
        </p:nvGrpSpPr>
        <p:grpSpPr>
          <a:xfrm>
            <a:off x="914111" y="4198445"/>
            <a:ext cx="10214966" cy="2164114"/>
            <a:chOff x="949766" y="3703137"/>
            <a:chExt cx="10214966" cy="2164114"/>
          </a:xfrm>
        </p:grpSpPr>
        <p:grpSp>
          <p:nvGrpSpPr>
            <p:cNvPr id="6111" name="Google Shape;6111;p42"/>
            <p:cNvGrpSpPr/>
            <p:nvPr/>
          </p:nvGrpSpPr>
          <p:grpSpPr>
            <a:xfrm>
              <a:off x="6219664" y="4101095"/>
              <a:ext cx="4945068" cy="1295399"/>
              <a:chOff x="2915" y="2642"/>
              <a:chExt cx="3115" cy="816"/>
            </a:xfrm>
          </p:grpSpPr>
          <p:sp>
            <p:nvSpPr>
              <p:cNvPr id="6112" name="Google Shape;6112;p42"/>
              <p:cNvSpPr txBox="1"/>
              <p:nvPr/>
            </p:nvSpPr>
            <p:spPr>
              <a:xfrm>
                <a:off x="2915" y="2642"/>
                <a:ext cx="3115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Q:</a:t>
                </a:r>
                <a:r>
                  <a:rPr b="0" i="0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how did we get value 0.0004?</a:t>
                </a:r>
                <a:endParaRPr/>
              </a:p>
            </p:txBody>
          </p:sp>
          <p:sp>
            <p:nvSpPr>
              <p:cNvPr id="6113" name="Google Shape;6113;p42"/>
              <p:cNvSpPr txBox="1"/>
              <p:nvPr/>
            </p:nvSpPr>
            <p:spPr>
              <a:xfrm>
                <a:off x="2930" y="2935"/>
                <a:ext cx="2986" cy="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A:</a:t>
                </a:r>
                <a:r>
                  <a:rPr b="0" i="0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HW problem </a:t>
                </a: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(for those with course in probability only)</a:t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14" name="Google Shape;6114;p42"/>
            <p:cNvSpPr txBox="1"/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92075" lvl="1" marL="56673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b="0" i="1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switching:</a:t>
              </a: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with 35 users, probability &gt; 10 active at same time is less than .0004 *</a:t>
              </a:r>
              <a:endParaRPr/>
            </a:p>
            <a:p>
              <a:pPr indent="-79375" lvl="0" marL="231775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5" name="Google Shape;6115;p4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0" name="Shape 6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1" name="Google Shape;6121;p43"/>
          <p:cNvSpPr txBox="1"/>
          <p:nvPr>
            <p:ph type="title"/>
          </p:nvPr>
        </p:nvSpPr>
        <p:spPr>
          <a:xfrm>
            <a:off x="838200" y="244222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switching versus circuit switching</a:t>
            </a:r>
            <a:endParaRPr/>
          </a:p>
        </p:txBody>
      </p:sp>
      <p:sp>
        <p:nvSpPr>
          <p:cNvPr id="6122" name="Google Shape;6122;p43"/>
          <p:cNvSpPr txBox="1"/>
          <p:nvPr/>
        </p:nvSpPr>
        <p:spPr>
          <a:xfrm>
            <a:off x="867714" y="1869451"/>
            <a:ext cx="10470588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great for “bursty” data – sometimes has data to send, but at other times not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resource sharing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simpler, no call setup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excessive congestion possible: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packet delay and loss due to buffer overflow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protocols needed for reliable data transfer, congestion control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How to provide circuit-like behavior with packet-switching?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“It’s complicated.” We’ll study various techniques that try to make packet switching as “circuit-like” as possible.</a:t>
            </a:r>
            <a:endParaRPr/>
          </a:p>
        </p:txBody>
      </p:sp>
      <p:sp>
        <p:nvSpPr>
          <p:cNvPr id="6123" name="Google Shape;6123;p43"/>
          <p:cNvSpPr txBox="1"/>
          <p:nvPr/>
        </p:nvSpPr>
        <p:spPr>
          <a:xfrm>
            <a:off x="726050" y="1206091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packet switching a “slam dunk winner”?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4" name="Google Shape;6124;p43"/>
          <p:cNvSpPr txBox="1"/>
          <p:nvPr/>
        </p:nvSpPr>
        <p:spPr>
          <a:xfrm>
            <a:off x="989983" y="5381704"/>
            <a:ext cx="1047133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human analogies of reserved resources (circuit switching) versus on-demand allocation (packet switching)?</a:t>
            </a:r>
            <a:endParaRPr/>
          </a:p>
        </p:txBody>
      </p:sp>
      <p:sp>
        <p:nvSpPr>
          <p:cNvPr id="6125" name="Google Shape;6125;p4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0" name="Shape 6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1" name="Google Shape;6131;p44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132" name="Google Shape;6132;p44"/>
          <p:cNvSpPr txBox="1"/>
          <p:nvPr>
            <p:ph idx="1" type="body"/>
          </p:nvPr>
        </p:nvSpPr>
        <p:spPr>
          <a:xfrm>
            <a:off x="676092" y="1485150"/>
            <a:ext cx="6220653" cy="4776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667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hosts connect to Internet via </a:t>
            </a:r>
            <a:r>
              <a:rPr lang="en-US" sz="3000">
                <a:solidFill>
                  <a:srgbClr val="C00000"/>
                </a:solidFill>
              </a:rPr>
              <a:t>access </a:t>
            </a:r>
            <a:r>
              <a:rPr lang="en-US" sz="3000"/>
              <a:t>Internet Service Providers (ISPs)</a:t>
            </a:r>
            <a:endParaRPr/>
          </a:p>
          <a:p>
            <a:pPr indent="-336550" lvl="0" marL="4667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access ISPs in turn must be interconnected</a:t>
            </a:r>
            <a:endParaRPr/>
          </a:p>
          <a:p>
            <a:pPr indent="-269875" lvl="2" marL="84772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/>
              <a:t>so that </a:t>
            </a:r>
            <a:r>
              <a:rPr i="1" lang="en-US" sz="2800"/>
              <a:t>any</a:t>
            </a:r>
            <a:r>
              <a:rPr lang="en-US" sz="2800"/>
              <a:t> two hosts </a:t>
            </a:r>
            <a:r>
              <a:rPr i="1" lang="en-US" sz="2800"/>
              <a:t>(anywhere!) </a:t>
            </a:r>
            <a:r>
              <a:rPr lang="en-US" sz="2800"/>
              <a:t>can send packets to each other</a:t>
            </a:r>
            <a:endParaRPr/>
          </a:p>
          <a:p>
            <a:pPr indent="-336550" lvl="0" marL="466725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resulting network of networks is very complex</a:t>
            </a:r>
            <a:endParaRPr/>
          </a:p>
          <a:p>
            <a:pPr indent="-269875" lvl="2" marL="84772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/>
              <a:t>evolution driven by </a:t>
            </a:r>
            <a:r>
              <a:rPr lang="en-US" sz="2800">
                <a:solidFill>
                  <a:srgbClr val="C00000"/>
                </a:solidFill>
              </a:rPr>
              <a:t>economics,</a:t>
            </a:r>
            <a:r>
              <a:rPr lang="en-US" sz="2800"/>
              <a:t> </a:t>
            </a:r>
            <a:r>
              <a:rPr lang="en-US" sz="2800">
                <a:solidFill>
                  <a:srgbClr val="C00000"/>
                </a:solidFill>
              </a:rPr>
              <a:t>national policies</a:t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133" name="Google Shape;6133;p44"/>
          <p:cNvSpPr txBox="1"/>
          <p:nvPr/>
        </p:nvSpPr>
        <p:spPr>
          <a:xfrm>
            <a:off x="645762" y="6138841"/>
            <a:ext cx="11732217" cy="541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01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Noto Sans Symbols"/>
              <a:buNone/>
            </a:pPr>
            <a:r>
              <a:rPr b="0" i="1" lang="en-US" sz="30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Let’s take a stepwise approach to describe current Internet structure</a:t>
            </a:r>
            <a:endParaRPr b="0" i="1" sz="3000" u="none" cap="none" strike="noStrike">
              <a:solidFill>
                <a:srgbClr val="0000A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34" name="Google Shape;6134;p44"/>
          <p:cNvGrpSpPr/>
          <p:nvPr/>
        </p:nvGrpSpPr>
        <p:grpSpPr>
          <a:xfrm>
            <a:off x="6864725" y="1395473"/>
            <a:ext cx="4866085" cy="4498682"/>
            <a:chOff x="6864725" y="1395473"/>
            <a:chExt cx="4866085" cy="4498682"/>
          </a:xfrm>
        </p:grpSpPr>
        <p:sp>
          <p:nvSpPr>
            <p:cNvPr id="6135" name="Google Shape;6135;p44"/>
            <p:cNvSpPr/>
            <p:nvPr/>
          </p:nvSpPr>
          <p:spPr>
            <a:xfrm>
              <a:off x="7439074" y="3460091"/>
              <a:ext cx="986999" cy="669622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44"/>
            <p:cNvSpPr/>
            <p:nvPr/>
          </p:nvSpPr>
          <p:spPr>
            <a:xfrm>
              <a:off x="8985188" y="2972790"/>
              <a:ext cx="1124807" cy="1337915"/>
            </a:xfrm>
            <a:custGeom>
              <a:rect b="b" l="l" r="r" t="t"/>
              <a:pathLst>
                <a:path extrusionOk="0" h="1800235" w="1549812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7" name="Google Shape;6137;p44"/>
            <p:cNvSpPr/>
            <p:nvPr/>
          </p:nvSpPr>
          <p:spPr>
            <a:xfrm>
              <a:off x="7274076" y="1733047"/>
              <a:ext cx="1736725" cy="1317704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8" name="Google Shape;6138;p44"/>
            <p:cNvSpPr/>
            <p:nvPr/>
          </p:nvSpPr>
          <p:spPr>
            <a:xfrm>
              <a:off x="7205350" y="3196263"/>
              <a:ext cx="1458912" cy="317850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44"/>
            <p:cNvSpPr/>
            <p:nvPr/>
          </p:nvSpPr>
          <p:spPr>
            <a:xfrm>
              <a:off x="7712401" y="4590146"/>
              <a:ext cx="3079750" cy="1304009"/>
            </a:xfrm>
            <a:custGeom>
              <a:rect b="b" l="l" r="r" t="t"/>
              <a:pathLst>
                <a:path extrusionOk="0" h="1049" w="194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0" name="Google Shape;6140;p44"/>
            <p:cNvSpPr txBox="1"/>
            <p:nvPr/>
          </p:nvSpPr>
          <p:spPr>
            <a:xfrm>
              <a:off x="7679274" y="1395473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6141" name="Google Shape;6141;p44"/>
            <p:cNvSpPr txBox="1"/>
            <p:nvPr/>
          </p:nvSpPr>
          <p:spPr>
            <a:xfrm>
              <a:off x="7330835" y="4098934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6142" name="Google Shape;6142;p44"/>
            <p:cNvSpPr txBox="1"/>
            <p:nvPr/>
          </p:nvSpPr>
          <p:spPr>
            <a:xfrm>
              <a:off x="6864725" y="5209416"/>
              <a:ext cx="1657490" cy="441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6143" name="Google Shape;6143;p44"/>
            <p:cNvSpPr/>
            <p:nvPr/>
          </p:nvSpPr>
          <p:spPr>
            <a:xfrm>
              <a:off x="10222146" y="3086552"/>
              <a:ext cx="1273167" cy="1935748"/>
            </a:xfrm>
            <a:custGeom>
              <a:rect b="b" l="l" r="r" t="t"/>
              <a:pathLst>
                <a:path extrusionOk="0" h="1952840" w="1447873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44" name="Google Shape;6144;p44"/>
            <p:cNvGrpSpPr/>
            <p:nvPr/>
          </p:nvGrpSpPr>
          <p:grpSpPr>
            <a:xfrm>
              <a:off x="10837700" y="3835062"/>
              <a:ext cx="687393" cy="721548"/>
              <a:chOff x="5203089" y="1751190"/>
              <a:chExt cx="858331" cy="662414"/>
            </a:xfrm>
          </p:grpSpPr>
          <p:sp>
            <p:nvSpPr>
              <p:cNvPr id="6145" name="Google Shape;6145;p44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6" name="Google Shape;6146;p44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47" name="Google Shape;6147;p44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8" name="Google Shape;6148;p44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9" name="Google Shape;6149;p44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0" name="Google Shape;6150;p44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1" name="Google Shape;6151;p44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2" name="Google Shape;6152;p44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153" name="Google Shape;6153;p44"/>
            <p:cNvGrpSpPr/>
            <p:nvPr/>
          </p:nvGrpSpPr>
          <p:grpSpPr>
            <a:xfrm>
              <a:off x="10771171" y="3101183"/>
              <a:ext cx="594613" cy="648336"/>
              <a:chOff x="5203089" y="1751190"/>
              <a:chExt cx="858331" cy="662414"/>
            </a:xfrm>
          </p:grpSpPr>
          <p:sp>
            <p:nvSpPr>
              <p:cNvPr id="6154" name="Google Shape;6154;p44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5" name="Google Shape;6155;p44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56" name="Google Shape;6156;p44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7" name="Google Shape;6157;p44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8" name="Google Shape;6158;p44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9" name="Google Shape;6159;p44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0" name="Google Shape;6160;p44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1" name="Google Shape;6161;p44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6162" name="Google Shape;6162;p44"/>
            <p:cNvSpPr/>
            <p:nvPr/>
          </p:nvSpPr>
          <p:spPr>
            <a:xfrm>
              <a:off x="9540813" y="1689054"/>
              <a:ext cx="1497864" cy="1386455"/>
            </a:xfrm>
            <a:custGeom>
              <a:rect b="b" l="l" r="r" t="t"/>
              <a:pathLst>
                <a:path extrusionOk="0" h="1796376" w="1634267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3" name="Google Shape;6163;p44"/>
            <p:cNvSpPr txBox="1"/>
            <p:nvPr/>
          </p:nvSpPr>
          <p:spPr>
            <a:xfrm>
              <a:off x="9427201" y="1758207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6164" name="Google Shape;6164;p44"/>
            <p:cNvSpPr/>
            <p:nvPr/>
          </p:nvSpPr>
          <p:spPr>
            <a:xfrm>
              <a:off x="9279068" y="3584920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5" name="Google Shape;6165;p44"/>
            <p:cNvSpPr txBox="1"/>
            <p:nvPr/>
          </p:nvSpPr>
          <p:spPr>
            <a:xfrm>
              <a:off x="8766162" y="3354931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6166" name="Google Shape;6166;p44"/>
            <p:cNvSpPr txBox="1"/>
            <p:nvPr/>
          </p:nvSpPr>
          <p:spPr>
            <a:xfrm>
              <a:off x="10917767" y="4584949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6167" name="Google Shape;6167;p44"/>
            <p:cNvSpPr txBox="1"/>
            <p:nvPr/>
          </p:nvSpPr>
          <p:spPr>
            <a:xfrm>
              <a:off x="10063018" y="4135260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168" name="Google Shape;6168;p44"/>
            <p:cNvCxnSpPr/>
            <p:nvPr/>
          </p:nvCxnSpPr>
          <p:spPr>
            <a:xfrm rot="10800000">
              <a:off x="10559920" y="3487137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9" name="Google Shape;6169;p44"/>
            <p:cNvCxnSpPr/>
            <p:nvPr/>
          </p:nvCxnSpPr>
          <p:spPr>
            <a:xfrm rot="10800000">
              <a:off x="10660835" y="3547696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0" name="Google Shape;6170;p44"/>
            <p:cNvCxnSpPr/>
            <p:nvPr/>
          </p:nvCxnSpPr>
          <p:spPr>
            <a:xfrm flipH="1" rot="10800000">
              <a:off x="10636897" y="3540433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1" name="Google Shape;6171;p44"/>
            <p:cNvCxnSpPr/>
            <p:nvPr/>
          </p:nvCxnSpPr>
          <p:spPr>
            <a:xfrm rot="10800000">
              <a:off x="10570774" y="3501908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2" name="Google Shape;6172;p44"/>
            <p:cNvCxnSpPr/>
            <p:nvPr/>
          </p:nvCxnSpPr>
          <p:spPr>
            <a:xfrm rot="10800000">
              <a:off x="10550620" y="3978654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3" name="Google Shape;6173;p44"/>
            <p:cNvCxnSpPr/>
            <p:nvPr/>
          </p:nvCxnSpPr>
          <p:spPr>
            <a:xfrm rot="10800000">
              <a:off x="9895195" y="3994754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4" name="Google Shape;6174;p44"/>
            <p:cNvCxnSpPr/>
            <p:nvPr/>
          </p:nvCxnSpPr>
          <p:spPr>
            <a:xfrm rot="10800000">
              <a:off x="9219616" y="3994754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5" name="Google Shape;6175;p44"/>
            <p:cNvCxnSpPr/>
            <p:nvPr/>
          </p:nvCxnSpPr>
          <p:spPr>
            <a:xfrm flipH="1">
              <a:off x="9276868" y="3414684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6" name="Google Shape;6176;p44"/>
            <p:cNvCxnSpPr/>
            <p:nvPr/>
          </p:nvCxnSpPr>
          <p:spPr>
            <a:xfrm>
              <a:off x="9733069" y="3414684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7" name="Google Shape;6177;p44"/>
            <p:cNvCxnSpPr/>
            <p:nvPr/>
          </p:nvCxnSpPr>
          <p:spPr>
            <a:xfrm>
              <a:off x="10137668" y="2661704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8" name="Google Shape;6178;p44"/>
            <p:cNvCxnSpPr/>
            <p:nvPr/>
          </p:nvCxnSpPr>
          <p:spPr>
            <a:xfrm flipH="1">
              <a:off x="9798719" y="2602025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9" name="Google Shape;6179;p44"/>
            <p:cNvCxnSpPr/>
            <p:nvPr/>
          </p:nvCxnSpPr>
          <p:spPr>
            <a:xfrm flipH="1">
              <a:off x="10100635" y="2076444"/>
              <a:ext cx="761467" cy="577355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0" name="Google Shape;6180;p44"/>
            <p:cNvCxnSpPr/>
            <p:nvPr/>
          </p:nvCxnSpPr>
          <p:spPr>
            <a:xfrm flipH="1">
              <a:off x="10100635" y="2175325"/>
              <a:ext cx="3970" cy="51846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1" name="Google Shape;6181;p44"/>
            <p:cNvCxnSpPr/>
            <p:nvPr/>
          </p:nvCxnSpPr>
          <p:spPr>
            <a:xfrm flipH="1">
              <a:off x="10672135" y="2107518"/>
              <a:ext cx="149360" cy="51846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2" name="Google Shape;6182;p44"/>
            <p:cNvCxnSpPr/>
            <p:nvPr/>
          </p:nvCxnSpPr>
          <p:spPr>
            <a:xfrm flipH="1">
              <a:off x="10142166" y="2625979"/>
              <a:ext cx="574283" cy="2782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3" name="Google Shape;6183;p44"/>
            <p:cNvCxnSpPr/>
            <p:nvPr/>
          </p:nvCxnSpPr>
          <p:spPr>
            <a:xfrm flipH="1">
              <a:off x="10069542" y="2076444"/>
              <a:ext cx="788589" cy="9888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4" name="Google Shape;6184;p44"/>
            <p:cNvCxnSpPr/>
            <p:nvPr/>
          </p:nvCxnSpPr>
          <p:spPr>
            <a:xfrm flipH="1">
              <a:off x="10862103" y="2034337"/>
              <a:ext cx="279002" cy="421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5" name="Google Shape;6185;p44"/>
            <p:cNvCxnSpPr/>
            <p:nvPr/>
          </p:nvCxnSpPr>
          <p:spPr>
            <a:xfrm rot="10800000">
              <a:off x="10681994" y="2625979"/>
              <a:ext cx="353541" cy="67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6" name="Google Shape;6186;p44"/>
            <p:cNvCxnSpPr/>
            <p:nvPr/>
          </p:nvCxnSpPr>
          <p:spPr>
            <a:xfrm flipH="1">
              <a:off x="8769223" y="2175325"/>
              <a:ext cx="1300319" cy="60662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7" name="Google Shape;6187;p44"/>
            <p:cNvCxnSpPr/>
            <p:nvPr/>
          </p:nvCxnSpPr>
          <p:spPr>
            <a:xfrm flipH="1" rot="10800000">
              <a:off x="9378705" y="4020391"/>
              <a:ext cx="429324" cy="70560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8" name="Google Shape;6188;p44"/>
            <p:cNvCxnSpPr/>
            <p:nvPr/>
          </p:nvCxnSpPr>
          <p:spPr>
            <a:xfrm flipH="1" rot="10800000">
              <a:off x="8244554" y="3954468"/>
              <a:ext cx="969051" cy="3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89" name="Google Shape;6189;p44"/>
            <p:cNvSpPr/>
            <p:nvPr/>
          </p:nvSpPr>
          <p:spPr>
            <a:xfrm>
              <a:off x="8174541" y="2200007"/>
              <a:ext cx="52388" cy="49485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90" name="Google Shape;6190;p44"/>
            <p:cNvGrpSpPr/>
            <p:nvPr/>
          </p:nvGrpSpPr>
          <p:grpSpPr>
            <a:xfrm>
              <a:off x="10410609" y="3403150"/>
              <a:ext cx="353678" cy="198344"/>
              <a:chOff x="7493876" y="2774731"/>
              <a:chExt cx="1481958" cy="894622"/>
            </a:xfrm>
          </p:grpSpPr>
          <p:sp>
            <p:nvSpPr>
              <p:cNvPr id="6191" name="Google Shape;6191;p4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92" name="Google Shape;6192;p4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93" name="Google Shape;6193;p4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4" name="Google Shape;6194;p4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5" name="Google Shape;6195;p4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6" name="Google Shape;6196;p4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7" name="Google Shape;6197;p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98" name="Google Shape;6198;p44"/>
            <p:cNvGrpSpPr/>
            <p:nvPr/>
          </p:nvGrpSpPr>
          <p:grpSpPr>
            <a:xfrm>
              <a:off x="9948724" y="2109304"/>
              <a:ext cx="353678" cy="198344"/>
              <a:chOff x="7493876" y="2774731"/>
              <a:chExt cx="1481958" cy="894622"/>
            </a:xfrm>
          </p:grpSpPr>
          <p:sp>
            <p:nvSpPr>
              <p:cNvPr id="6199" name="Google Shape;6199;p4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00" name="Google Shape;6200;p4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01" name="Google Shape;6201;p4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02" name="Google Shape;6202;p4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3" name="Google Shape;6203;p4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4" name="Google Shape;6204;p4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5" name="Google Shape;6205;p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06" name="Google Shape;6206;p44"/>
            <p:cNvGrpSpPr/>
            <p:nvPr/>
          </p:nvGrpSpPr>
          <p:grpSpPr>
            <a:xfrm>
              <a:off x="10527214" y="2520379"/>
              <a:ext cx="353678" cy="198344"/>
              <a:chOff x="7493876" y="2774731"/>
              <a:chExt cx="1481958" cy="894622"/>
            </a:xfrm>
          </p:grpSpPr>
          <p:sp>
            <p:nvSpPr>
              <p:cNvPr id="6207" name="Google Shape;6207;p4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08" name="Google Shape;6208;p4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09" name="Google Shape;6209;p4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10" name="Google Shape;6210;p4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1" name="Google Shape;6211;p4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2" name="Google Shape;6212;p4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3" name="Google Shape;6213;p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14" name="Google Shape;6214;p44"/>
            <p:cNvGrpSpPr/>
            <p:nvPr/>
          </p:nvGrpSpPr>
          <p:grpSpPr>
            <a:xfrm>
              <a:off x="10643825" y="2014975"/>
              <a:ext cx="353678" cy="198344"/>
              <a:chOff x="7493876" y="2774731"/>
              <a:chExt cx="1481958" cy="894622"/>
            </a:xfrm>
          </p:grpSpPr>
          <p:sp>
            <p:nvSpPr>
              <p:cNvPr id="6215" name="Google Shape;6215;p4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16" name="Google Shape;6216;p4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17" name="Google Shape;6217;p4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18" name="Google Shape;6218;p4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9" name="Google Shape;6219;p4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0" name="Google Shape;6220;p4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1" name="Google Shape;6221;p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22" name="Google Shape;6222;p44"/>
            <p:cNvGrpSpPr/>
            <p:nvPr/>
          </p:nvGrpSpPr>
          <p:grpSpPr>
            <a:xfrm>
              <a:off x="9098788" y="3863636"/>
              <a:ext cx="367224" cy="240304"/>
              <a:chOff x="7493876" y="2774731"/>
              <a:chExt cx="1481958" cy="894622"/>
            </a:xfrm>
          </p:grpSpPr>
          <p:sp>
            <p:nvSpPr>
              <p:cNvPr id="6223" name="Google Shape;6223;p4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24" name="Google Shape;6224;p4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25" name="Google Shape;6225;p4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26" name="Google Shape;6226;p4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7" name="Google Shape;6227;p4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8" name="Google Shape;6228;p4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9" name="Google Shape;6229;p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30" name="Google Shape;6230;p44"/>
            <p:cNvGrpSpPr/>
            <p:nvPr/>
          </p:nvGrpSpPr>
          <p:grpSpPr>
            <a:xfrm>
              <a:off x="9980126" y="2568577"/>
              <a:ext cx="353678" cy="198344"/>
              <a:chOff x="7493876" y="2774731"/>
              <a:chExt cx="1481958" cy="894622"/>
            </a:xfrm>
          </p:grpSpPr>
          <p:sp>
            <p:nvSpPr>
              <p:cNvPr id="6231" name="Google Shape;6231;p4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32" name="Google Shape;6232;p4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33" name="Google Shape;6233;p4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34" name="Google Shape;6234;p4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5" name="Google Shape;6235;p4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6" name="Google Shape;6236;p4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7" name="Google Shape;6237;p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38" name="Google Shape;6238;p44"/>
            <p:cNvGrpSpPr/>
            <p:nvPr/>
          </p:nvGrpSpPr>
          <p:grpSpPr>
            <a:xfrm>
              <a:off x="9497138" y="3301044"/>
              <a:ext cx="367224" cy="240304"/>
              <a:chOff x="7493876" y="2774731"/>
              <a:chExt cx="1481958" cy="894622"/>
            </a:xfrm>
          </p:grpSpPr>
          <p:sp>
            <p:nvSpPr>
              <p:cNvPr id="6239" name="Google Shape;6239;p4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40" name="Google Shape;6240;p4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41" name="Google Shape;6241;p4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42" name="Google Shape;6242;p4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3" name="Google Shape;6243;p4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4" name="Google Shape;6244;p4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5" name="Google Shape;6245;p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46" name="Google Shape;6246;p44"/>
            <p:cNvGrpSpPr/>
            <p:nvPr/>
          </p:nvGrpSpPr>
          <p:grpSpPr>
            <a:xfrm>
              <a:off x="9601554" y="3906775"/>
              <a:ext cx="367224" cy="240304"/>
              <a:chOff x="7493876" y="2774731"/>
              <a:chExt cx="1481958" cy="894622"/>
            </a:xfrm>
          </p:grpSpPr>
          <p:sp>
            <p:nvSpPr>
              <p:cNvPr id="6247" name="Google Shape;6247;p4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48" name="Google Shape;6248;p4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49" name="Google Shape;6249;p4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50" name="Google Shape;6250;p4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1" name="Google Shape;6251;p4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2" name="Google Shape;6252;p4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3" name="Google Shape;6253;p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54" name="Google Shape;6254;p44"/>
            <p:cNvGrpSpPr/>
            <p:nvPr/>
          </p:nvGrpSpPr>
          <p:grpSpPr>
            <a:xfrm>
              <a:off x="10375259" y="3899337"/>
              <a:ext cx="353678" cy="198344"/>
              <a:chOff x="7493876" y="2774731"/>
              <a:chExt cx="1481958" cy="894622"/>
            </a:xfrm>
          </p:grpSpPr>
          <p:sp>
            <p:nvSpPr>
              <p:cNvPr id="6255" name="Google Shape;6255;p44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56" name="Google Shape;6256;p44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57" name="Google Shape;6257;p44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58" name="Google Shape;6258;p44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9" name="Google Shape;6259;p44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0" name="Google Shape;6260;p44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1" name="Google Shape;6261;p44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descr="iphone_stylized_small" id="6262" name="Google Shape;626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09572" y="1824037"/>
              <a:ext cx="136841" cy="328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6263" name="Google Shape;626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09064">
              <a:off x="7464781" y="2512102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4" name="Google Shape;6264;p44"/>
            <p:cNvSpPr/>
            <p:nvPr/>
          </p:nvSpPr>
          <p:spPr>
            <a:xfrm>
              <a:off x="7609678" y="2357316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6265" name="Google Shape;6265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27011" y="2362670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6" name="Google Shape;6266;p44"/>
            <p:cNvSpPr/>
            <p:nvPr/>
          </p:nvSpPr>
          <p:spPr>
            <a:xfrm>
              <a:off x="7673752" y="2351175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7" name="Google Shape;6267;p44"/>
            <p:cNvSpPr/>
            <p:nvPr/>
          </p:nvSpPr>
          <p:spPr>
            <a:xfrm>
              <a:off x="7606562" y="2350860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8" name="Google Shape;6268;p44"/>
            <p:cNvSpPr/>
            <p:nvPr/>
          </p:nvSpPr>
          <p:spPr>
            <a:xfrm>
              <a:off x="7880579" y="2379676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9" name="Google Shape;6269;p44"/>
            <p:cNvSpPr/>
            <p:nvPr/>
          </p:nvSpPr>
          <p:spPr>
            <a:xfrm>
              <a:off x="7605588" y="2503914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0" name="Google Shape;6270;p44"/>
            <p:cNvSpPr/>
            <p:nvPr/>
          </p:nvSpPr>
          <p:spPr>
            <a:xfrm>
              <a:off x="7890512" y="2381250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1" name="Google Shape;6271;p44"/>
            <p:cNvSpPr/>
            <p:nvPr/>
          </p:nvSpPr>
          <p:spPr>
            <a:xfrm>
              <a:off x="7605977" y="2512260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72" name="Google Shape;6272;p44"/>
            <p:cNvGrpSpPr/>
            <p:nvPr/>
          </p:nvGrpSpPr>
          <p:grpSpPr>
            <a:xfrm>
              <a:off x="7601109" y="2578552"/>
              <a:ext cx="98740" cy="36846"/>
              <a:chOff x="1740" y="2642"/>
              <a:chExt cx="752" cy="327"/>
            </a:xfrm>
          </p:grpSpPr>
          <p:sp>
            <p:nvSpPr>
              <p:cNvPr id="6273" name="Google Shape;6273;p4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4" name="Google Shape;6274;p4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5" name="Google Shape;6275;p4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6" name="Google Shape;6276;p44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7" name="Google Shape;6277;p4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8" name="Google Shape;6278;p44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79" name="Google Shape;6279;p44"/>
            <p:cNvSpPr/>
            <p:nvPr/>
          </p:nvSpPr>
          <p:spPr>
            <a:xfrm>
              <a:off x="7770154" y="2584063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0" name="Google Shape;6280;p44"/>
            <p:cNvSpPr/>
            <p:nvPr/>
          </p:nvSpPr>
          <p:spPr>
            <a:xfrm>
              <a:off x="7464976" y="2590519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1" name="Google Shape;6281;p44"/>
            <p:cNvSpPr/>
            <p:nvPr/>
          </p:nvSpPr>
          <p:spPr>
            <a:xfrm>
              <a:off x="7465171" y="2576977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2" name="Google Shape;6282;p44"/>
            <p:cNvSpPr/>
            <p:nvPr/>
          </p:nvSpPr>
          <p:spPr>
            <a:xfrm>
              <a:off x="7465366" y="2516039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3" name="Google Shape;6283;p44"/>
            <p:cNvSpPr/>
            <p:nvPr/>
          </p:nvSpPr>
          <p:spPr>
            <a:xfrm>
              <a:off x="7474909" y="2580127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4" name="Google Shape;6284;p44"/>
            <p:cNvSpPr/>
            <p:nvPr/>
          </p:nvSpPr>
          <p:spPr>
            <a:xfrm flipH="1" rot="10800000">
              <a:off x="7764701" y="2575088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ght2.png" id="6285" name="Google Shape;6285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8831667" y="2299301"/>
              <a:ext cx="92772" cy="40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_icon_small" id="6286" name="Google Shape;6286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99539" y="2023970"/>
              <a:ext cx="849312" cy="1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6287" name="Google Shape;6287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109064">
              <a:off x="7510375" y="3512221"/>
              <a:ext cx="286699" cy="119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8" name="Google Shape;6288;p44"/>
            <p:cNvSpPr/>
            <p:nvPr/>
          </p:nvSpPr>
          <p:spPr>
            <a:xfrm>
              <a:off x="7605388" y="3396311"/>
              <a:ext cx="230764" cy="155883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6289" name="Google Shape;6289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16754" y="3400320"/>
              <a:ext cx="209692" cy="14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0" name="Google Shape;6290;p44"/>
            <p:cNvSpPr/>
            <p:nvPr/>
          </p:nvSpPr>
          <p:spPr>
            <a:xfrm>
              <a:off x="7647403" y="3391713"/>
              <a:ext cx="195517" cy="29007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1" name="Google Shape;6291;p44"/>
            <p:cNvSpPr/>
            <p:nvPr/>
          </p:nvSpPr>
          <p:spPr>
            <a:xfrm>
              <a:off x="7603345" y="3391477"/>
              <a:ext cx="54275" cy="120745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2" name="Google Shape;6292;p44"/>
            <p:cNvSpPr/>
            <p:nvPr/>
          </p:nvSpPr>
          <p:spPr>
            <a:xfrm>
              <a:off x="7783026" y="3413055"/>
              <a:ext cx="58489" cy="139375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3" name="Google Shape;6293;p44"/>
            <p:cNvSpPr/>
            <p:nvPr/>
          </p:nvSpPr>
          <p:spPr>
            <a:xfrm>
              <a:off x="7602706" y="3506090"/>
              <a:ext cx="214545" cy="4704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4" name="Google Shape;6294;p44"/>
            <p:cNvSpPr/>
            <p:nvPr/>
          </p:nvSpPr>
          <p:spPr>
            <a:xfrm>
              <a:off x="7789539" y="3414234"/>
              <a:ext cx="54786" cy="139965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5" name="Google Shape;6295;p44"/>
            <p:cNvSpPr/>
            <p:nvPr/>
          </p:nvSpPr>
          <p:spPr>
            <a:xfrm>
              <a:off x="7602962" y="3512339"/>
              <a:ext cx="190792" cy="46458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96" name="Google Shape;6296;p44"/>
            <p:cNvGrpSpPr/>
            <p:nvPr/>
          </p:nvGrpSpPr>
          <p:grpSpPr>
            <a:xfrm>
              <a:off x="7599769" y="3561981"/>
              <a:ext cx="64747" cy="27592"/>
              <a:chOff x="1740" y="2642"/>
              <a:chExt cx="752" cy="327"/>
            </a:xfrm>
          </p:grpSpPr>
          <p:sp>
            <p:nvSpPr>
              <p:cNvPr id="6297" name="Google Shape;6297;p4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8" name="Google Shape;6298;p4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9" name="Google Shape;6299;p4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0" name="Google Shape;6300;p44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1" name="Google Shape;6301;p4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2" name="Google Shape;6302;p44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03" name="Google Shape;6303;p44"/>
            <p:cNvSpPr/>
            <p:nvPr/>
          </p:nvSpPr>
          <p:spPr>
            <a:xfrm>
              <a:off x="7710617" y="3566108"/>
              <a:ext cx="78411" cy="60608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4" name="Google Shape;6304;p44"/>
            <p:cNvSpPr/>
            <p:nvPr/>
          </p:nvSpPr>
          <p:spPr>
            <a:xfrm>
              <a:off x="7510503" y="3570943"/>
              <a:ext cx="200625" cy="55302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5" name="Google Shape;6305;p44"/>
            <p:cNvSpPr/>
            <p:nvPr/>
          </p:nvSpPr>
          <p:spPr>
            <a:xfrm>
              <a:off x="7510631" y="3560802"/>
              <a:ext cx="2171" cy="11202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6" name="Google Shape;6306;p44"/>
            <p:cNvSpPr/>
            <p:nvPr/>
          </p:nvSpPr>
          <p:spPr>
            <a:xfrm>
              <a:off x="7510758" y="3515169"/>
              <a:ext cx="93225" cy="46340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7" name="Google Shape;6307;p44"/>
            <p:cNvSpPr/>
            <p:nvPr/>
          </p:nvSpPr>
          <p:spPr>
            <a:xfrm>
              <a:off x="7517016" y="3563161"/>
              <a:ext cx="190281" cy="5318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8" name="Google Shape;6308;p44"/>
            <p:cNvSpPr/>
            <p:nvPr/>
          </p:nvSpPr>
          <p:spPr>
            <a:xfrm flipH="1" rot="10800000">
              <a:off x="7707042" y="3559387"/>
              <a:ext cx="77645" cy="5506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desktop_computer_stylized_medium" id="6309" name="Google Shape;6309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7991996" y="3474155"/>
              <a:ext cx="359261" cy="342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0" name="Google Shape;6310;p44"/>
            <p:cNvSpPr/>
            <p:nvPr/>
          </p:nvSpPr>
          <p:spPr>
            <a:xfrm flipH="1">
              <a:off x="8145217" y="3506954"/>
              <a:ext cx="169400" cy="156753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fridge2.png" id="6311" name="Google Shape;6311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903199" y="3292029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2" name="Google Shape;6312;p44"/>
            <p:cNvGrpSpPr/>
            <p:nvPr/>
          </p:nvGrpSpPr>
          <p:grpSpPr>
            <a:xfrm>
              <a:off x="10241851" y="5180963"/>
              <a:ext cx="177192" cy="330833"/>
              <a:chOff x="4140" y="429"/>
              <a:chExt cx="1425" cy="2396"/>
            </a:xfrm>
          </p:grpSpPr>
          <p:sp>
            <p:nvSpPr>
              <p:cNvPr id="6313" name="Google Shape;6313;p44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4" name="Google Shape;6314;p44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5" name="Google Shape;6315;p44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6" name="Google Shape;6316;p44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7" name="Google Shape;6317;p44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18" name="Google Shape;6318;p44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6319" name="Google Shape;6319;p44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0" name="Google Shape;6320;p44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21" name="Google Shape;6321;p44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22" name="Google Shape;6322;p44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6323" name="Google Shape;6323;p44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4" name="Google Shape;6324;p44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25" name="Google Shape;6325;p44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6" name="Google Shape;6326;p44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27" name="Google Shape;6327;p44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6328" name="Google Shape;6328;p44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9" name="Google Shape;6329;p44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30" name="Google Shape;6330;p44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31" name="Google Shape;6331;p44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6332" name="Google Shape;6332;p44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3" name="Google Shape;6333;p44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34" name="Google Shape;6334;p44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5" name="Google Shape;6335;p44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6" name="Google Shape;6336;p44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7" name="Google Shape;6337;p44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8" name="Google Shape;6338;p44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9" name="Google Shape;6339;p44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0" name="Google Shape;6340;p44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1" name="Google Shape;6341;p44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2" name="Google Shape;6342;p44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3" name="Google Shape;6343;p44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4" name="Google Shape;6344;p44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5" name="Google Shape;6345;p44"/>
            <p:cNvGrpSpPr/>
            <p:nvPr/>
          </p:nvGrpSpPr>
          <p:grpSpPr>
            <a:xfrm flipH="1">
              <a:off x="7980855" y="4807173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346" name="Google Shape;6346;p4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47" name="Google Shape;6347;p44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8" name="Google Shape;6348;p44"/>
            <p:cNvGrpSpPr/>
            <p:nvPr/>
          </p:nvGrpSpPr>
          <p:grpSpPr>
            <a:xfrm flipH="1">
              <a:off x="8552134" y="5433142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349" name="Google Shape;6349;p4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50" name="Google Shape;6350;p44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laptop_keyboard" id="6351" name="Google Shape;6351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 rot="109064">
              <a:off x="9550087" y="5762330"/>
              <a:ext cx="260920" cy="99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2" name="Google Shape;6352;p44"/>
            <p:cNvSpPr/>
            <p:nvPr/>
          </p:nvSpPr>
          <p:spPr>
            <a:xfrm>
              <a:off x="9636557" y="5666200"/>
              <a:ext cx="210015" cy="129281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6353" name="Google Shape;6353;p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646901" y="5669525"/>
              <a:ext cx="190838" cy="11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4" name="Google Shape;6354;p44"/>
            <p:cNvSpPr/>
            <p:nvPr/>
          </p:nvSpPr>
          <p:spPr>
            <a:xfrm>
              <a:off x="9674794" y="5662386"/>
              <a:ext cx="177937" cy="24057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5" name="Google Shape;6355;p44"/>
            <p:cNvSpPr/>
            <p:nvPr/>
          </p:nvSpPr>
          <p:spPr>
            <a:xfrm>
              <a:off x="9634698" y="5662191"/>
              <a:ext cx="49395" cy="100139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6" name="Google Shape;6356;p44"/>
            <p:cNvSpPr/>
            <p:nvPr/>
          </p:nvSpPr>
          <p:spPr>
            <a:xfrm>
              <a:off x="9798223" y="5680087"/>
              <a:ext cx="53230" cy="115590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7" name="Google Shape;6357;p44"/>
            <p:cNvSpPr/>
            <p:nvPr/>
          </p:nvSpPr>
          <p:spPr>
            <a:xfrm>
              <a:off x="9634116" y="5757245"/>
              <a:ext cx="195254" cy="3901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8" name="Google Shape;6358;p44"/>
            <p:cNvSpPr/>
            <p:nvPr/>
          </p:nvSpPr>
          <p:spPr>
            <a:xfrm>
              <a:off x="9804150" y="5681065"/>
              <a:ext cx="49860" cy="11607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9" name="Google Shape;6359;p44"/>
            <p:cNvSpPr/>
            <p:nvPr/>
          </p:nvSpPr>
          <p:spPr>
            <a:xfrm>
              <a:off x="9634349" y="5762428"/>
              <a:ext cx="173637" cy="38530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60" name="Google Shape;6360;p44"/>
            <p:cNvGrpSpPr/>
            <p:nvPr/>
          </p:nvGrpSpPr>
          <p:grpSpPr>
            <a:xfrm>
              <a:off x="9631443" y="5803598"/>
              <a:ext cx="58925" cy="22883"/>
              <a:chOff x="1740" y="2642"/>
              <a:chExt cx="752" cy="327"/>
            </a:xfrm>
          </p:grpSpPr>
          <p:sp>
            <p:nvSpPr>
              <p:cNvPr id="6361" name="Google Shape;6361;p4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2" name="Google Shape;6362;p4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3" name="Google Shape;6363;p4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4" name="Google Shape;6364;p44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5" name="Google Shape;6365;p4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6" name="Google Shape;6366;p44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67" name="Google Shape;6367;p44"/>
            <p:cNvSpPr/>
            <p:nvPr/>
          </p:nvSpPr>
          <p:spPr>
            <a:xfrm>
              <a:off x="9732325" y="5807021"/>
              <a:ext cx="71361" cy="50265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8" name="Google Shape;6368;p44"/>
            <p:cNvSpPr/>
            <p:nvPr/>
          </p:nvSpPr>
          <p:spPr>
            <a:xfrm>
              <a:off x="9550204" y="5811030"/>
              <a:ext cx="182586" cy="45864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9" name="Google Shape;6369;p44"/>
            <p:cNvSpPr/>
            <p:nvPr/>
          </p:nvSpPr>
          <p:spPr>
            <a:xfrm>
              <a:off x="9556131" y="5804576"/>
              <a:ext cx="173172" cy="44104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0" name="Google Shape;6370;p44"/>
            <p:cNvSpPr/>
            <p:nvPr/>
          </p:nvSpPr>
          <p:spPr>
            <a:xfrm flipH="1" rot="10800000">
              <a:off x="9729071" y="5801447"/>
              <a:ext cx="70663" cy="456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71" name="Google Shape;6371;p44"/>
            <p:cNvGrpSpPr/>
            <p:nvPr/>
          </p:nvGrpSpPr>
          <p:grpSpPr>
            <a:xfrm>
              <a:off x="7439074" y="1766737"/>
              <a:ext cx="4144321" cy="4013060"/>
              <a:chOff x="7439074" y="1859725"/>
              <a:chExt cx="4144321" cy="4013060"/>
            </a:xfrm>
          </p:grpSpPr>
          <p:grpSp>
            <p:nvGrpSpPr>
              <p:cNvPr id="6372" name="Google Shape;6372;p44"/>
              <p:cNvGrpSpPr/>
              <p:nvPr/>
            </p:nvGrpSpPr>
            <p:grpSpPr>
              <a:xfrm>
                <a:off x="7439074" y="1859725"/>
                <a:ext cx="1802647" cy="1120859"/>
                <a:chOff x="7439074" y="1859725"/>
                <a:chExt cx="1802647" cy="1120859"/>
              </a:xfrm>
            </p:grpSpPr>
            <p:pic>
              <p:nvPicPr>
                <p:cNvPr descr="cell_tower_radiation copy" id="6373" name="Google Shape;6373;p44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6374" name="Google Shape;6374;p44"/>
                <p:cNvCxnSpPr/>
                <p:nvPr/>
              </p:nvCxnSpPr>
              <p:spPr>
                <a:xfrm>
                  <a:off x="8207860" y="2700359"/>
                  <a:ext cx="227964" cy="17435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6375" name="Google Shape;6375;p44"/>
                <p:cNvGrpSpPr/>
                <p:nvPr/>
              </p:nvGrpSpPr>
              <p:grpSpPr>
                <a:xfrm>
                  <a:off x="8050698" y="2309376"/>
                  <a:ext cx="298450" cy="464008"/>
                  <a:chOff x="3130" y="3288"/>
                  <a:chExt cx="410" cy="742"/>
                </a:xfrm>
              </p:grpSpPr>
              <p:cxnSp>
                <p:nvCxnSpPr>
                  <p:cNvPr id="6376" name="Google Shape;6376;p44"/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77" name="Google Shape;6377;p44"/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78" name="Google Shape;6378;p44"/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79" name="Google Shape;6379;p44"/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0" name="Google Shape;6380;p44"/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1" name="Google Shape;6381;p44"/>
                  <p:cNvCxnSpPr/>
                  <p:nvPr/>
                </p:nvCxnSpPr>
                <p:spPr>
                  <a:xfrm flipH="1" rot="10800000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2" name="Google Shape;6382;p44"/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3" name="Google Shape;6383;p44"/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4" name="Google Shape;6384;p44"/>
                  <p:cNvCxnSpPr/>
                  <p:nvPr/>
                </p:nvCxnSpPr>
                <p:spPr>
                  <a:xfrm flipH="1" rot="10800000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5" name="Google Shape;6385;p44"/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6" name="Google Shape;6386;p44"/>
                  <p:cNvCxnSpPr/>
                  <p:nvPr/>
                </p:nvCxnSpPr>
                <p:spPr>
                  <a:xfrm flipH="1" rot="10800000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7" name="Google Shape;6387;p44"/>
                  <p:cNvCxnSpPr/>
                  <p:nvPr/>
                </p:nvCxnSpPr>
                <p:spPr>
                  <a:xfrm flipH="1" rot="10800000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8" name="Google Shape;6388;p44"/>
                  <p:cNvCxnSpPr/>
                  <p:nvPr/>
                </p:nvCxnSpPr>
                <p:spPr>
                  <a:xfrm flipH="1" rot="10800000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9" name="Google Shape;6389;p44"/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90" name="Google Shape;6390;p44"/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391" name="Google Shape;6391;p44"/>
                <p:cNvGrpSpPr/>
                <p:nvPr/>
              </p:nvGrpSpPr>
              <p:grpSpPr>
                <a:xfrm>
                  <a:off x="8439827" y="2812309"/>
                  <a:ext cx="353678" cy="168275"/>
                  <a:chOff x="7493876" y="2774731"/>
                  <a:chExt cx="1481958" cy="894622"/>
                </a:xfrm>
              </p:grpSpPr>
              <p:sp>
                <p:nvSpPr>
                  <p:cNvPr id="6392" name="Google Shape;6392;p44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393" name="Google Shape;6393;p44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394" name="Google Shape;6394;p44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395" name="Google Shape;6395;p44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96" name="Google Shape;6396;p44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97" name="Google Shape;6397;p44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98" name="Google Shape;6398;p44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radiation_stylized" id="6399" name="Google Shape;6399;p44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>
                  <a:off x="7750224" y="1859725"/>
                  <a:ext cx="415925" cy="887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6400" name="Google Shape;6400;p44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7439074" y="235661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6401" name="Google Shape;6401;p44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637781" y="231972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6402" name="Google Shape;6402;p44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11019" y="205912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403" name="Google Shape;6403;p44"/>
              <p:cNvGrpSpPr/>
              <p:nvPr/>
            </p:nvGrpSpPr>
            <p:grpSpPr>
              <a:xfrm>
                <a:off x="7493518" y="3325424"/>
                <a:ext cx="911538" cy="843226"/>
                <a:chOff x="7493518" y="3325424"/>
                <a:chExt cx="911538" cy="843226"/>
              </a:xfrm>
            </p:grpSpPr>
            <p:pic>
              <p:nvPicPr>
                <p:cNvPr descr="access_point_stylized_small" id="6404" name="Google Shape;6404;p44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613882" y="3861899"/>
                  <a:ext cx="370169" cy="3067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405" name="Google Shape;6405;p44"/>
                <p:cNvGrpSpPr/>
                <p:nvPr/>
              </p:nvGrpSpPr>
              <p:grpSpPr>
                <a:xfrm>
                  <a:off x="7493518" y="3325424"/>
                  <a:ext cx="911538" cy="816238"/>
                  <a:chOff x="7493518" y="3325424"/>
                  <a:chExt cx="911538" cy="816238"/>
                </a:xfrm>
              </p:grpSpPr>
              <p:cxnSp>
                <p:nvCxnSpPr>
                  <p:cNvPr id="6406" name="Google Shape;6406;p44"/>
                  <p:cNvCxnSpPr/>
                  <p:nvPr/>
                </p:nvCxnSpPr>
                <p:spPr>
                  <a:xfrm>
                    <a:off x="8247778" y="3829970"/>
                    <a:ext cx="0" cy="131762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07" name="Google Shape;6407;p44"/>
                  <p:cNvCxnSpPr/>
                  <p:nvPr/>
                </p:nvCxnSpPr>
                <p:spPr>
                  <a:xfrm flipH="1" rot="10800000">
                    <a:off x="7857253" y="4041107"/>
                    <a:ext cx="168275" cy="3175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pic>
                <p:nvPicPr>
                  <p:cNvPr descr="antenna_radiation_stylized" id="6408" name="Google Shape;6408;p44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7562238" y="3813930"/>
                    <a:ext cx="506412" cy="1060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6409" name="Google Shape;6409;p44"/>
                  <p:cNvGrpSpPr/>
                  <p:nvPr/>
                </p:nvGrpSpPr>
                <p:grpSpPr>
                  <a:xfrm>
                    <a:off x="8050070" y="3965994"/>
                    <a:ext cx="354986" cy="175668"/>
                    <a:chOff x="7493876" y="2774731"/>
                    <a:chExt cx="1481958" cy="894622"/>
                  </a:xfrm>
                </p:grpSpPr>
                <p:sp>
                  <p:nvSpPr>
                    <p:cNvPr id="6410" name="Google Shape;6410;p44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11" name="Google Shape;6411;p44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12" name="Google Shape;6412;p44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13" name="Google Shape;6413;p44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14" name="Google Shape;6414;p44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15" name="Google Shape;6415;p44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16" name="Google Shape;6416;p44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descr="antenna_stylized" id="6417" name="Google Shape;6417;p44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7493518" y="341914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antenna_stylized" id="6418" name="Google Shape;6418;p44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7803435" y="332542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419" name="Google Shape;6419;p44"/>
              <p:cNvGrpSpPr/>
              <p:nvPr/>
            </p:nvGrpSpPr>
            <p:grpSpPr>
              <a:xfrm>
                <a:off x="10884085" y="3428485"/>
                <a:ext cx="604586" cy="405973"/>
                <a:chOff x="10884085" y="3428485"/>
                <a:chExt cx="604586" cy="405973"/>
              </a:xfrm>
            </p:grpSpPr>
            <p:grpSp>
              <p:nvGrpSpPr>
                <p:cNvPr id="6420" name="Google Shape;6420;p44"/>
                <p:cNvGrpSpPr/>
                <p:nvPr/>
              </p:nvGrpSpPr>
              <p:grpSpPr>
                <a:xfrm>
                  <a:off x="10884085" y="3601365"/>
                  <a:ext cx="170989" cy="97052"/>
                  <a:chOff x="7493876" y="2774731"/>
                  <a:chExt cx="1481958" cy="894622"/>
                </a:xfrm>
              </p:grpSpPr>
              <p:sp>
                <p:nvSpPr>
                  <p:cNvPr id="6421" name="Google Shape;6421;p44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422" name="Google Shape;6422;p44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423" name="Google Shape;6423;p44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424" name="Google Shape;6424;p44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5" name="Google Shape;6425;p44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6" name="Google Shape;6426;p44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7" name="Google Shape;6427;p44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6428" name="Google Shape;6428;p44"/>
                <p:cNvGrpSpPr/>
                <p:nvPr/>
              </p:nvGrpSpPr>
              <p:grpSpPr>
                <a:xfrm>
                  <a:off x="11064947" y="342848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6429" name="Google Shape;6429;p44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6430" name="Google Shape;6430;p44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6431" name="Google Shape;6431;p44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32" name="Google Shape;6432;p44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33" name="Google Shape;6433;p44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6434" name="Google Shape;6434;p44"/>
              <p:cNvGrpSpPr/>
              <p:nvPr/>
            </p:nvGrpSpPr>
            <p:grpSpPr>
              <a:xfrm>
                <a:off x="7975881" y="4741266"/>
                <a:ext cx="2318709" cy="1131519"/>
                <a:chOff x="7948367" y="4775686"/>
                <a:chExt cx="2318709" cy="1131519"/>
              </a:xfrm>
            </p:grpSpPr>
            <p:cxnSp>
              <p:nvCxnSpPr>
                <p:cNvPr id="6435" name="Google Shape;6435;p44"/>
                <p:cNvCxnSpPr/>
                <p:nvPr/>
              </p:nvCxnSpPr>
              <p:spPr>
                <a:xfrm flipH="1" rot="5400000">
                  <a:off x="9789609" y="5251739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36" name="Google Shape;6436;p44"/>
                <p:cNvCxnSpPr/>
                <p:nvPr/>
              </p:nvCxnSpPr>
              <p:spPr>
                <a:xfrm>
                  <a:off x="8210207" y="5117334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37" name="Google Shape;6437;p44"/>
                <p:cNvCxnSpPr/>
                <p:nvPr/>
              </p:nvCxnSpPr>
              <p:spPr>
                <a:xfrm flipH="1" rot="10800000">
                  <a:off x="8459425" y="5036562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6438" name="Google Shape;6438;p44"/>
                <p:cNvGrpSpPr/>
                <p:nvPr/>
              </p:nvGrpSpPr>
              <p:grpSpPr>
                <a:xfrm>
                  <a:off x="7948367" y="4775686"/>
                  <a:ext cx="2318709" cy="1131519"/>
                  <a:chOff x="7948367" y="4775686"/>
                  <a:chExt cx="2318709" cy="1131519"/>
                </a:xfrm>
              </p:grpSpPr>
              <p:cxnSp>
                <p:nvCxnSpPr>
                  <p:cNvPr id="6439" name="Google Shape;6439;p44"/>
                  <p:cNvCxnSpPr/>
                  <p:nvPr/>
                </p:nvCxnSpPr>
                <p:spPr>
                  <a:xfrm rot="10800000">
                    <a:off x="10209926" y="5405286"/>
                    <a:ext cx="0" cy="1143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0" name="Google Shape;6440;p44"/>
                  <p:cNvCxnSpPr/>
                  <p:nvPr/>
                </p:nvCxnSpPr>
                <p:spPr>
                  <a:xfrm>
                    <a:off x="9432959" y="4838517"/>
                    <a:ext cx="524483" cy="261537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1" name="Google Shape;6441;p44"/>
                  <p:cNvCxnSpPr/>
                  <p:nvPr/>
                </p:nvCxnSpPr>
                <p:spPr>
                  <a:xfrm flipH="1" rot="10800000">
                    <a:off x="8850066" y="4838517"/>
                    <a:ext cx="569255" cy="24626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2" name="Google Shape;6442;p44"/>
                  <p:cNvCxnSpPr/>
                  <p:nvPr/>
                </p:nvCxnSpPr>
                <p:spPr>
                  <a:xfrm>
                    <a:off x="8821744" y="5108876"/>
                    <a:ext cx="1030502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3" name="Google Shape;6443;p44"/>
                  <p:cNvCxnSpPr/>
                  <p:nvPr/>
                </p:nvCxnSpPr>
                <p:spPr>
                  <a:xfrm flipH="1" rot="10800000">
                    <a:off x="7948367" y="5290470"/>
                    <a:ext cx="412750" cy="127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4" name="Google Shape;6444;p44"/>
                  <p:cNvCxnSpPr/>
                  <p:nvPr/>
                </p:nvCxnSpPr>
                <p:spPr>
                  <a:xfrm flipH="1">
                    <a:off x="8373817" y="5282252"/>
                    <a:ext cx="68080" cy="293968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5" name="Google Shape;6445;p44"/>
                  <p:cNvCxnSpPr/>
                  <p:nvPr/>
                </p:nvCxnSpPr>
                <p:spPr>
                  <a:xfrm rot="10800000">
                    <a:off x="8488731" y="5307931"/>
                    <a:ext cx="280374" cy="26987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6" name="Google Shape;6446;p44"/>
                  <p:cNvCxnSpPr/>
                  <p:nvPr/>
                </p:nvCxnSpPr>
                <p:spPr>
                  <a:xfrm>
                    <a:off x="8488731" y="5258048"/>
                    <a:ext cx="914184" cy="468622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7" name="Google Shape;6447;p44"/>
                  <p:cNvCxnSpPr/>
                  <p:nvPr/>
                </p:nvCxnSpPr>
                <p:spPr>
                  <a:xfrm flipH="1" rot="5400000">
                    <a:off x="9885545" y="5583471"/>
                    <a:ext cx="366793" cy="1482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pic>
                <p:nvPicPr>
                  <p:cNvPr descr="antenna_radiation_stylized" id="6448" name="Google Shape;6448;p44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>
                    <a:off x="9242073" y="5480938"/>
                    <a:ext cx="452014" cy="951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access_point_stylized_small" id="6449" name="Google Shape;6449;p44"/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 b="0" l="0" r="0" t="0"/>
                  <a:stretch/>
                </p:blipFill>
                <p:spPr>
                  <a:xfrm>
                    <a:off x="9290610" y="5473433"/>
                    <a:ext cx="380935" cy="3174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6450" name="Google Shape;6450;p44"/>
                  <p:cNvGrpSpPr/>
                  <p:nvPr/>
                </p:nvGrpSpPr>
                <p:grpSpPr>
                  <a:xfrm>
                    <a:off x="9783558" y="4989983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51" name="Google Shape;6451;p44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52" name="Google Shape;6452;p44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53" name="Google Shape;6453;p44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54" name="Google Shape;6454;p44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5" name="Google Shape;6455;p44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6" name="Google Shape;6456;p44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7" name="Google Shape;6457;p44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58" name="Google Shape;6458;p44"/>
                  <p:cNvGrpSpPr/>
                  <p:nvPr/>
                </p:nvGrpSpPr>
                <p:grpSpPr>
                  <a:xfrm>
                    <a:off x="9849365" y="5339037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6459" name="Google Shape;6459;p44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rgbClr val="31538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60" name="Google Shape;6460;p44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rect b="b" l="l" r="r" t="t"/>
                      <a:pathLst>
                        <a:path extrusionOk="0" h="1324303" w="3783724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461" name="Google Shape;6461;p44"/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6462" name="Google Shape;6462;p44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3" name="Google Shape;6463;p44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4" name="Google Shape;6464;p44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5" name="Google Shape;6465;p44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66" name="Google Shape;6466;p44"/>
                  <p:cNvGrpSpPr/>
                  <p:nvPr/>
                </p:nvGrpSpPr>
                <p:grpSpPr>
                  <a:xfrm>
                    <a:off x="8676619" y="4967420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67" name="Google Shape;6467;p44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68" name="Google Shape;6468;p44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69" name="Google Shape;6469;p44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70" name="Google Shape;6470;p44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71" name="Google Shape;6471;p44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72" name="Google Shape;6472;p44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73" name="Google Shape;6473;p44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74" name="Google Shape;6474;p44"/>
                  <p:cNvGrpSpPr/>
                  <p:nvPr/>
                </p:nvGrpSpPr>
                <p:grpSpPr>
                  <a:xfrm>
                    <a:off x="8311520" y="5194433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6475" name="Google Shape;6475;p44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rgbClr val="31538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76" name="Google Shape;6476;p44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rect b="b" l="l" r="r" t="t"/>
                      <a:pathLst>
                        <a:path extrusionOk="0" h="1324303" w="3783724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477" name="Google Shape;6477;p44"/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6478" name="Google Shape;6478;p44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79" name="Google Shape;6479;p44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80" name="Google Shape;6480;p44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81" name="Google Shape;6481;p44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82" name="Google Shape;6482;p44"/>
                  <p:cNvGrpSpPr/>
                  <p:nvPr/>
                </p:nvGrpSpPr>
                <p:grpSpPr>
                  <a:xfrm>
                    <a:off x="9247893" y="4775686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83" name="Google Shape;6483;p44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84" name="Google Shape;6484;p44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85" name="Google Shape;6485;p44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86" name="Google Shape;6486;p44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87" name="Google Shape;6487;p44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88" name="Google Shape;6488;p44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89" name="Google Shape;6489;p44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descr="antenna_stylized" id="6490" name="Google Shape;6490;p44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9570652" y="5742696"/>
                    <a:ext cx="374931" cy="1645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491" name="Google Shape;6491;p44"/>
              <p:cNvGrpSpPr/>
              <p:nvPr/>
            </p:nvGrpSpPr>
            <p:grpSpPr>
              <a:xfrm>
                <a:off x="10925982" y="4188911"/>
                <a:ext cx="657413" cy="451816"/>
                <a:chOff x="10925982" y="4188911"/>
                <a:chExt cx="657413" cy="451816"/>
              </a:xfrm>
            </p:grpSpPr>
            <p:grpSp>
              <p:nvGrpSpPr>
                <p:cNvPr id="6492" name="Google Shape;6492;p44"/>
                <p:cNvGrpSpPr/>
                <p:nvPr/>
              </p:nvGrpSpPr>
              <p:grpSpPr>
                <a:xfrm>
                  <a:off x="11093556" y="418891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6493" name="Google Shape;6493;p44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6494" name="Google Shape;6494;p44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6495" name="Google Shape;6495;p44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96" name="Google Shape;6496;p44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97" name="Google Shape;6497;p44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498" name="Google Shape;6498;p44"/>
                <p:cNvGrpSpPr/>
                <p:nvPr/>
              </p:nvGrpSpPr>
              <p:grpSpPr>
                <a:xfrm>
                  <a:off x="10925982" y="4369125"/>
                  <a:ext cx="228295" cy="120400"/>
                  <a:chOff x="7493876" y="2774731"/>
                  <a:chExt cx="1481958" cy="894622"/>
                </a:xfrm>
              </p:grpSpPr>
              <p:sp>
                <p:nvSpPr>
                  <p:cNvPr id="6499" name="Google Shape;6499;p44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500" name="Google Shape;6500;p44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501" name="Google Shape;6501;p44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502" name="Google Shape;6502;p44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03" name="Google Shape;6503;p44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04" name="Google Shape;6504;p44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05" name="Google Shape;6505;p44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6506" name="Google Shape;6506;p44"/>
            <p:cNvGrpSpPr/>
            <p:nvPr/>
          </p:nvGrpSpPr>
          <p:grpSpPr>
            <a:xfrm flipH="1">
              <a:off x="8241315" y="5290645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507" name="Google Shape;6507;p4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08" name="Google Shape;6508;p44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9" name="Google Shape;6509;p44"/>
            <p:cNvGrpSpPr/>
            <p:nvPr/>
          </p:nvGrpSpPr>
          <p:grpSpPr>
            <a:xfrm flipH="1">
              <a:off x="7807599" y="5100666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510" name="Google Shape;6510;p4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11" name="Google Shape;6511;p44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2" name="Google Shape;6512;p44"/>
            <p:cNvGrpSpPr/>
            <p:nvPr/>
          </p:nvGrpSpPr>
          <p:grpSpPr>
            <a:xfrm>
              <a:off x="10024601" y="5489612"/>
              <a:ext cx="141376" cy="246700"/>
              <a:chOff x="4140" y="429"/>
              <a:chExt cx="1425" cy="2396"/>
            </a:xfrm>
          </p:grpSpPr>
          <p:sp>
            <p:nvSpPr>
              <p:cNvPr id="6513" name="Google Shape;6513;p44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4" name="Google Shape;6514;p44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5" name="Google Shape;6515;p44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6" name="Google Shape;6516;p44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7" name="Google Shape;6517;p44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18" name="Google Shape;6518;p44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6519" name="Google Shape;6519;p44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0" name="Google Shape;6520;p44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21" name="Google Shape;6521;p44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22" name="Google Shape;6522;p44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6523" name="Google Shape;6523;p44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4" name="Google Shape;6524;p44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25" name="Google Shape;6525;p44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6" name="Google Shape;6526;p44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27" name="Google Shape;6527;p44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6528" name="Google Shape;6528;p44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9" name="Google Shape;6529;p44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30" name="Google Shape;6530;p44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31" name="Google Shape;6531;p44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6532" name="Google Shape;6532;p44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3" name="Google Shape;6533;p44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34" name="Google Shape;6534;p44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5" name="Google Shape;6535;p44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6" name="Google Shape;6536;p44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7" name="Google Shape;6537;p44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8" name="Google Shape;6538;p44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9" name="Google Shape;6539;p44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0" name="Google Shape;6540;p44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1" name="Google Shape;6541;p44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2" name="Google Shape;6542;p44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3" name="Google Shape;6543;p44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4" name="Google Shape;6544;p44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9" name="Shape 6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0" name="Google Shape;6550;p45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551" name="Google Shape;6551;p45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/>
          </a:p>
        </p:txBody>
      </p:sp>
      <p:grpSp>
        <p:nvGrpSpPr>
          <p:cNvPr id="6552" name="Google Shape;6552;p45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6553" name="Google Shape;6553;p45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554" name="Google Shape;6554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5" name="Google Shape;6555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6" name="Google Shape;6556;p45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557" name="Google Shape;6557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8" name="Google Shape;6558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9" name="Google Shape;6559;p45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560" name="Google Shape;6560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1" name="Google Shape;6561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2" name="Google Shape;6562;p45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563" name="Google Shape;6563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4" name="Google Shape;6564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5" name="Google Shape;6565;p45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566" name="Google Shape;6566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7" name="Google Shape;6567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8" name="Google Shape;6568;p45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569" name="Google Shape;6569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0" name="Google Shape;6570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1" name="Google Shape;6571;p45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572" name="Google Shape;6572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3" name="Google Shape;6573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4" name="Google Shape;6574;p45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575" name="Google Shape;6575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6" name="Google Shape;6576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7" name="Google Shape;6577;p45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578" name="Google Shape;6578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9" name="Google Shape;6579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80" name="Google Shape;6580;p45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581" name="Google Shape;6581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2" name="Google Shape;6582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83" name="Google Shape;6583;p45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584" name="Google Shape;6584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5" name="Google Shape;6585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86" name="Google Shape;6586;p45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587" name="Google Shape;6587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8" name="Google Shape;6588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89" name="Google Shape;6589;p45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590" name="Google Shape;6590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1" name="Google Shape;6591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92" name="Google Shape;6592;p45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593" name="Google Shape;6593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4" name="Google Shape;6594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95" name="Google Shape;6595;p45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596" name="Google Shape;6596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7" name="Google Shape;6597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98" name="Google Shape;6598;p45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599" name="Google Shape;6599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0" name="Google Shape;6600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601" name="Google Shape;6601;p45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02" name="Google Shape;6602;p45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03" name="Google Shape;6603;p45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04" name="Google Shape;6604;p45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05" name="Google Shape;6605;p45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06" name="Google Shape;6606;p45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607" name="Google Shape;6607;p4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"/>
          <p:cNvSpPr txBox="1"/>
          <p:nvPr>
            <p:ph type="title"/>
          </p:nvPr>
        </p:nvSpPr>
        <p:spPr>
          <a:xfrm>
            <a:off x="787400" y="335989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“Fun” Internet-connected devices</a:t>
            </a:r>
            <a:endParaRPr/>
          </a:p>
        </p:txBody>
      </p:sp>
      <p:pic>
        <p:nvPicPr>
          <p:cNvPr descr="toaster" id="646" name="Google Shape;6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0"/>
          <p:cNvSpPr txBox="1"/>
          <p:nvPr/>
        </p:nvSpPr>
        <p:spPr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Web-enabled toaster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forecaster</a:t>
            </a:r>
            <a:endParaRPr/>
          </a:p>
        </p:txBody>
      </p:sp>
      <p:grpSp>
        <p:nvGrpSpPr>
          <p:cNvPr id="648" name="Google Shape;648;p10"/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649" name="Google Shape;649;p10"/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descr="cisco" id="650" name="Google Shape;650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1" name="Google Shape;651;p10"/>
              <p:cNvSpPr txBox="1"/>
              <p:nvPr/>
            </p:nvSpPr>
            <p:spPr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phones</a:t>
                </a:r>
                <a:endParaRPr/>
              </a:p>
            </p:txBody>
          </p:sp>
        </p:grpSp>
        <p:grpSp>
          <p:nvGrpSpPr>
            <p:cNvPr id="652" name="Google Shape;652;p10"/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653" name="Google Shape;653;p1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4" name="Google Shape;654;p10"/>
              <p:cNvSpPr txBox="1"/>
              <p:nvPr/>
            </p:nvSpPr>
            <p:spPr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Slingbox: remote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 cable TV</a:t>
                </a:r>
                <a:endParaRPr/>
              </a:p>
            </p:txBody>
          </p:sp>
        </p:grpSp>
      </p:grpSp>
      <p:grpSp>
        <p:nvGrpSpPr>
          <p:cNvPr id="655" name="Google Shape;655;p10"/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656" name="Google Shape;656;p10"/>
            <p:cNvSpPr txBox="1"/>
            <p:nvPr/>
          </p:nvSpPr>
          <p:spPr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Security Camera</a:t>
              </a:r>
              <a:endParaRPr/>
            </a:p>
          </p:txBody>
        </p:sp>
        <p:pic>
          <p:nvPicPr>
            <p:cNvPr id="657" name="Google Shape;657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" name="Google Shape;658;p10"/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659" name="Google Shape;659;p10"/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descr="whisper" id="660" name="Google Shape;660;p1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1" name="Google Shape;661;p10"/>
              <p:cNvSpPr txBox="1"/>
              <p:nvPr/>
            </p:nvSpPr>
            <p:spPr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IP picture frame</a:t>
                </a:r>
                <a:endParaRPr/>
              </a:p>
            </p:txBody>
          </p:sp>
        </p:grpSp>
        <p:grpSp>
          <p:nvGrpSpPr>
            <p:cNvPr id="662" name="Google Shape;662;p10"/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pic>
            <p:nvPicPr>
              <p:cNvPr id="663" name="Google Shape;663;p1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694260" y="1897178"/>
                <a:ext cx="803275" cy="216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4" name="Google Shape;664;p10"/>
              <p:cNvSpPr txBox="1"/>
              <p:nvPr/>
            </p:nvSpPr>
            <p:spPr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refrigerator</a:t>
                </a:r>
                <a:endParaRPr/>
              </a:p>
            </p:txBody>
          </p:sp>
        </p:grpSp>
        <p:grpSp>
          <p:nvGrpSpPr>
            <p:cNvPr id="665" name="Google Shape;665;p10"/>
            <p:cNvGrpSpPr/>
            <p:nvPr/>
          </p:nvGrpSpPr>
          <p:grpSpPr>
            <a:xfrm>
              <a:off x="8585501" y="1143651"/>
              <a:ext cx="2535872" cy="1141975"/>
              <a:chOff x="8636412" y="2605836"/>
              <a:chExt cx="2535872" cy="1141975"/>
            </a:xfrm>
          </p:grpSpPr>
          <p:pic>
            <p:nvPicPr>
              <p:cNvPr id="666" name="Google Shape;666;p1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667" name="Google Shape;667;p10"/>
              <p:cNvSpPr txBox="1"/>
              <p:nvPr/>
            </p:nvSpPr>
            <p:spPr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Tweet-a-watt: 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 energy use</a:t>
                </a:r>
                <a:endParaRPr/>
              </a:p>
            </p:txBody>
          </p:sp>
        </p:grpSp>
        <p:grpSp>
          <p:nvGrpSpPr>
            <p:cNvPr id="668" name="Google Shape;668;p10"/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669" name="Google Shape;669;p1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0" name="Google Shape;670;p10"/>
              <p:cNvSpPr txBox="1"/>
              <p:nvPr/>
            </p:nvSpPr>
            <p:spPr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sensorized,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bed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mattress</a:t>
                </a:r>
                <a:endParaRPr/>
              </a:p>
            </p:txBody>
          </p:sp>
        </p:grpSp>
        <p:grpSp>
          <p:nvGrpSpPr>
            <p:cNvPr id="671" name="Google Shape;671;p10"/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672" name="Google Shape;672;p1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3" name="Google Shape;673;p10"/>
              <p:cNvSpPr txBox="1"/>
              <p:nvPr/>
            </p:nvSpPr>
            <p:spPr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Amazon Echo</a:t>
                </a:r>
                <a:endParaRPr/>
              </a:p>
            </p:txBody>
          </p:sp>
        </p:grpSp>
      </p:grpSp>
      <p:sp>
        <p:nvSpPr>
          <p:cNvPr id="674" name="Google Shape;674;p10"/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Others?</a:t>
            </a:r>
            <a:endParaRPr/>
          </a:p>
        </p:txBody>
      </p:sp>
      <p:grpSp>
        <p:nvGrpSpPr>
          <p:cNvPr id="675" name="Google Shape;675;p10"/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676" name="Google Shape;676;p1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10"/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Gaming devices</a:t>
              </a:r>
              <a:endParaRPr/>
            </a:p>
          </p:txBody>
        </p:sp>
      </p:grpSp>
      <p:grpSp>
        <p:nvGrpSpPr>
          <p:cNvPr id="678" name="Google Shape;678;p10"/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679" name="Google Shape;679;p1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1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1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10"/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cars</a:t>
              </a:r>
              <a:endParaRPr/>
            </a:p>
          </p:txBody>
        </p:sp>
        <p:sp>
          <p:nvSpPr>
            <p:cNvPr id="683" name="Google Shape;683;p10"/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scooters</a:t>
              </a:r>
              <a:endParaRPr/>
            </a:p>
          </p:txBody>
        </p:sp>
        <p:sp>
          <p:nvSpPr>
            <p:cNvPr id="684" name="Google Shape;684;p10"/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bikes</a:t>
              </a:r>
              <a:endParaRPr/>
            </a:p>
          </p:txBody>
        </p:sp>
      </p:grpSp>
      <p:sp>
        <p:nvSpPr>
          <p:cNvPr id="685" name="Google Shape;685;p1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6" name="Google Shape;686;p10"/>
          <p:cNvGrpSpPr/>
          <p:nvPr/>
        </p:nvGrpSpPr>
        <p:grpSpPr>
          <a:xfrm>
            <a:off x="5244182" y="1499729"/>
            <a:ext cx="4175678" cy="5080676"/>
            <a:chOff x="5244182" y="1499729"/>
            <a:chExt cx="4175678" cy="5080676"/>
          </a:xfrm>
        </p:grpSpPr>
        <p:grpSp>
          <p:nvGrpSpPr>
            <p:cNvPr id="687" name="Google Shape;687;p10"/>
            <p:cNvGrpSpPr/>
            <p:nvPr/>
          </p:nvGrpSpPr>
          <p:grpSpPr>
            <a:xfrm>
              <a:off x="5244182" y="1499729"/>
              <a:ext cx="4175678" cy="4332246"/>
              <a:chOff x="5244182" y="1499729"/>
              <a:chExt cx="4175678" cy="4332246"/>
            </a:xfrm>
          </p:grpSpPr>
          <p:grpSp>
            <p:nvGrpSpPr>
              <p:cNvPr id="688" name="Google Shape;688;p10"/>
              <p:cNvGrpSpPr/>
              <p:nvPr/>
            </p:nvGrpSpPr>
            <p:grpSpPr>
              <a:xfrm>
                <a:off x="5244182" y="1499729"/>
                <a:ext cx="2735863" cy="1090838"/>
                <a:chOff x="616980" y="5292729"/>
                <a:chExt cx="3127445" cy="1207904"/>
              </a:xfrm>
            </p:grpSpPr>
            <p:grpSp>
              <p:nvGrpSpPr>
                <p:cNvPr id="689" name="Google Shape;689;p10"/>
                <p:cNvGrpSpPr/>
                <p:nvPr/>
              </p:nvGrpSpPr>
              <p:grpSpPr>
                <a:xfrm>
                  <a:off x="616980" y="5292729"/>
                  <a:ext cx="3127445" cy="821190"/>
                  <a:chOff x="842590" y="5420084"/>
                  <a:chExt cx="3127445" cy="821190"/>
                </a:xfrm>
              </p:grpSpPr>
              <p:pic>
                <p:nvPicPr>
                  <p:cNvPr id="690" name="Google Shape;690;p10"/>
                  <p:cNvPicPr preferRelativeResize="0"/>
                  <p:nvPr/>
                </p:nvPicPr>
                <p:blipFill rotWithShape="1">
                  <a:blip r:embed="rId16">
                    <a:alphaModFix/>
                  </a:blip>
                  <a:srcRect b="0" l="0" r="0" t="0"/>
                  <a:stretch/>
                </p:blipFill>
                <p:spPr>
                  <a:xfrm>
                    <a:off x="842590" y="5420084"/>
                    <a:ext cx="2016478" cy="8211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1" name="Google Shape;691;p10"/>
                  <p:cNvPicPr preferRelativeResize="0"/>
                  <p:nvPr/>
                </p:nvPicPr>
                <p:blipFill rotWithShape="1">
                  <a:blip r:embed="rId17">
                    <a:alphaModFix/>
                  </a:blip>
                  <a:srcRect b="0" l="44905" r="0" t="0"/>
                  <a:stretch/>
                </p:blipFill>
                <p:spPr>
                  <a:xfrm>
                    <a:off x="2859067" y="5420084"/>
                    <a:ext cx="1110968" cy="8211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692" name="Google Shape;692;p10"/>
                <p:cNvSpPr txBox="1"/>
                <p:nvPr/>
              </p:nvSpPr>
              <p:spPr>
                <a:xfrm>
                  <a:off x="1008562" y="6125746"/>
                  <a:ext cx="2301691" cy="37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Pacemaker &amp; Monitor</a:t>
                  </a:r>
                  <a:endParaRPr/>
                </a:p>
              </p:txBody>
            </p:sp>
          </p:grpSp>
          <p:grpSp>
            <p:nvGrpSpPr>
              <p:cNvPr id="693" name="Google Shape;693;p10"/>
              <p:cNvGrpSpPr/>
              <p:nvPr/>
            </p:nvGrpSpPr>
            <p:grpSpPr>
              <a:xfrm>
                <a:off x="7868239" y="4103350"/>
                <a:ext cx="1551621" cy="942784"/>
                <a:chOff x="7868239" y="4103350"/>
                <a:chExt cx="1551621" cy="942784"/>
              </a:xfrm>
            </p:grpSpPr>
            <p:pic>
              <p:nvPicPr>
                <p:cNvPr id="694" name="Google Shape;694;p1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868239" y="4103350"/>
                  <a:ext cx="1551621" cy="6638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5" name="Google Shape;695;p10"/>
                <p:cNvSpPr txBox="1"/>
                <p:nvPr/>
              </p:nvSpPr>
              <p:spPr>
                <a:xfrm>
                  <a:off x="8306583" y="4707580"/>
                  <a:ext cx="107971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AR devices</a:t>
                  </a:r>
                  <a:endParaRPr/>
                </a:p>
              </p:txBody>
            </p:sp>
          </p:grpSp>
          <p:grpSp>
            <p:nvGrpSpPr>
              <p:cNvPr id="696" name="Google Shape;696;p10"/>
              <p:cNvGrpSpPr/>
              <p:nvPr/>
            </p:nvGrpSpPr>
            <p:grpSpPr>
              <a:xfrm>
                <a:off x="7377679" y="4648280"/>
                <a:ext cx="875312" cy="1183695"/>
                <a:chOff x="7377679" y="4648280"/>
                <a:chExt cx="875312" cy="1183695"/>
              </a:xfrm>
            </p:grpSpPr>
            <p:pic>
              <p:nvPicPr>
                <p:cNvPr id="697" name="Google Shape;697;p10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377679" y="4648280"/>
                  <a:ext cx="875312" cy="8646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8" name="Google Shape;698;p10"/>
                <p:cNvSpPr txBox="1"/>
                <p:nvPr/>
              </p:nvSpPr>
              <p:spPr>
                <a:xfrm>
                  <a:off x="7524415" y="5493421"/>
                  <a:ext cx="62869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Fitbit</a:t>
                  </a:r>
                  <a:endParaRPr/>
                </a:p>
              </p:txBody>
            </p:sp>
          </p:grpSp>
        </p:grpSp>
        <p:sp>
          <p:nvSpPr>
            <p:cNvPr id="699" name="Google Shape;699;p10"/>
            <p:cNvSpPr txBox="1"/>
            <p:nvPr/>
          </p:nvSpPr>
          <p:spPr>
            <a:xfrm>
              <a:off x="7863991" y="6241851"/>
              <a:ext cx="18473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2" name="Shape 6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3" name="Google Shape;6613;p46"/>
          <p:cNvGrpSpPr/>
          <p:nvPr/>
        </p:nvGrpSpPr>
        <p:grpSpPr>
          <a:xfrm>
            <a:off x="2167030" y="2360613"/>
            <a:ext cx="7377058" cy="3824137"/>
            <a:chOff x="872304" y="2295063"/>
            <a:chExt cx="7377592" cy="3825115"/>
          </a:xfrm>
        </p:grpSpPr>
        <p:cxnSp>
          <p:nvCxnSpPr>
            <p:cNvPr id="6614" name="Google Shape;6614;p46"/>
            <p:cNvCxnSpPr/>
            <p:nvPr/>
          </p:nvCxnSpPr>
          <p:spPr>
            <a:xfrm flipH="1" rot="10800000">
              <a:off x="1661409" y="2570969"/>
              <a:ext cx="577293" cy="280266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5" name="Google Shape;6615;p46"/>
            <p:cNvCxnSpPr/>
            <p:nvPr/>
          </p:nvCxnSpPr>
          <p:spPr>
            <a:xfrm rot="10800000">
              <a:off x="1509155" y="3032403"/>
              <a:ext cx="171469" cy="232712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6" name="Google Shape;6616;p46"/>
            <p:cNvCxnSpPr/>
            <p:nvPr/>
          </p:nvCxnSpPr>
          <p:spPr>
            <a:xfrm rot="10800000">
              <a:off x="1185287" y="3451504"/>
              <a:ext cx="495337" cy="190802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7" name="Google Shape;6617;p46"/>
            <p:cNvCxnSpPr/>
            <p:nvPr/>
          </p:nvCxnSpPr>
          <p:spPr>
            <a:xfrm rot="10800000">
              <a:off x="1181567" y="4298698"/>
              <a:ext cx="499057" cy="106082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8" name="Google Shape;6618;p46"/>
            <p:cNvCxnSpPr/>
            <p:nvPr/>
          </p:nvCxnSpPr>
          <p:spPr>
            <a:xfrm rot="10800000">
              <a:off x="1386886" y="4980292"/>
              <a:ext cx="293738" cy="37923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9" name="Google Shape;6619;p46"/>
            <p:cNvCxnSpPr/>
            <p:nvPr/>
          </p:nvCxnSpPr>
          <p:spPr>
            <a:xfrm rot="10800000">
              <a:off x="1661409" y="5373637"/>
              <a:ext cx="1526432" cy="5930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0" name="Google Shape;6620;p46"/>
            <p:cNvCxnSpPr/>
            <p:nvPr/>
          </p:nvCxnSpPr>
          <p:spPr>
            <a:xfrm rot="10800000">
              <a:off x="1680624" y="5359527"/>
              <a:ext cx="2723702" cy="70307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1" name="Google Shape;6621;p46"/>
            <p:cNvCxnSpPr/>
            <p:nvPr/>
          </p:nvCxnSpPr>
          <p:spPr>
            <a:xfrm rot="10800000">
              <a:off x="1680624" y="5359527"/>
              <a:ext cx="3605885" cy="6190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2" name="Google Shape;6622;p46"/>
            <p:cNvCxnSpPr/>
            <p:nvPr/>
          </p:nvCxnSpPr>
          <p:spPr>
            <a:xfrm flipH="1">
              <a:off x="1680624" y="5184745"/>
              <a:ext cx="6569272" cy="17478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3" name="Google Shape;6623;p46"/>
            <p:cNvCxnSpPr/>
            <p:nvPr/>
          </p:nvCxnSpPr>
          <p:spPr>
            <a:xfrm rot="10800000">
              <a:off x="1680624" y="5359527"/>
              <a:ext cx="5742435" cy="48670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4" name="Google Shape;6624;p46"/>
            <p:cNvCxnSpPr/>
            <p:nvPr/>
          </p:nvCxnSpPr>
          <p:spPr>
            <a:xfrm flipH="1">
              <a:off x="1680624" y="4311835"/>
              <a:ext cx="6338019" cy="10476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5" name="Google Shape;6625;p46"/>
            <p:cNvCxnSpPr/>
            <p:nvPr/>
          </p:nvCxnSpPr>
          <p:spPr>
            <a:xfrm flipH="1">
              <a:off x="1680624" y="3273553"/>
              <a:ext cx="5749312" cy="208597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6" name="Google Shape;6626;p46"/>
            <p:cNvCxnSpPr/>
            <p:nvPr/>
          </p:nvCxnSpPr>
          <p:spPr>
            <a:xfrm flipH="1">
              <a:off x="1680624" y="2784308"/>
              <a:ext cx="4942318" cy="257521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7" name="Google Shape;6627;p46"/>
            <p:cNvCxnSpPr/>
            <p:nvPr/>
          </p:nvCxnSpPr>
          <p:spPr>
            <a:xfrm flipH="1">
              <a:off x="1680624" y="2295063"/>
              <a:ext cx="2971398" cy="306446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8" name="Google Shape;6628;p46"/>
            <p:cNvCxnSpPr/>
            <p:nvPr/>
          </p:nvCxnSpPr>
          <p:spPr>
            <a:xfrm flipH="1">
              <a:off x="1680624" y="2295321"/>
              <a:ext cx="2025496" cy="30642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29" name="Google Shape;6629;p46"/>
            <p:cNvSpPr txBox="1"/>
            <p:nvPr/>
          </p:nvSpPr>
          <p:spPr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30" name="Google Shape;6630;p46"/>
            <p:cNvSpPr txBox="1"/>
            <p:nvPr/>
          </p:nvSpPr>
          <p:spPr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31" name="Google Shape;6631;p46"/>
            <p:cNvSpPr txBox="1"/>
            <p:nvPr/>
          </p:nvSpPr>
          <p:spPr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32" name="Google Shape;6632;p46"/>
            <p:cNvSpPr txBox="1"/>
            <p:nvPr/>
          </p:nvSpPr>
          <p:spPr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33" name="Google Shape;6633;p46"/>
            <p:cNvSpPr txBox="1"/>
            <p:nvPr/>
          </p:nvSpPr>
          <p:spPr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grpSp>
        <p:nvGrpSpPr>
          <p:cNvPr id="6634" name="Google Shape;6634;p46"/>
          <p:cNvGrpSpPr/>
          <p:nvPr/>
        </p:nvGrpSpPr>
        <p:grpSpPr>
          <a:xfrm>
            <a:off x="2375578" y="2337843"/>
            <a:ext cx="7094538" cy="3695700"/>
            <a:chOff x="862570" y="2361120"/>
            <a:chExt cx="7094553" cy="3695520"/>
          </a:xfrm>
        </p:grpSpPr>
        <p:cxnSp>
          <p:nvCxnSpPr>
            <p:cNvPr id="6635" name="Google Shape;6635;p46"/>
            <p:cNvCxnSpPr/>
            <p:nvPr/>
          </p:nvCxnSpPr>
          <p:spPr>
            <a:xfrm flipH="1">
              <a:off x="1446332" y="2897188"/>
              <a:ext cx="4736982" cy="25351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6" name="Google Shape;6636;p46"/>
            <p:cNvCxnSpPr/>
            <p:nvPr/>
          </p:nvCxnSpPr>
          <p:spPr>
            <a:xfrm flipH="1">
              <a:off x="2972043" y="2885760"/>
              <a:ext cx="3213953" cy="30412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7" name="Google Shape;6637;p46"/>
            <p:cNvCxnSpPr/>
            <p:nvPr/>
          </p:nvCxnSpPr>
          <p:spPr>
            <a:xfrm flipH="1">
              <a:off x="4328465" y="2877120"/>
              <a:ext cx="1866171" cy="31795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8" name="Google Shape;6638;p46"/>
            <p:cNvCxnSpPr/>
            <p:nvPr/>
          </p:nvCxnSpPr>
          <p:spPr>
            <a:xfrm flipH="1">
              <a:off x="5270184" y="2877120"/>
              <a:ext cx="915812" cy="305856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9" name="Google Shape;6639;p46"/>
            <p:cNvCxnSpPr/>
            <p:nvPr/>
          </p:nvCxnSpPr>
          <p:spPr>
            <a:xfrm>
              <a:off x="6167438" y="2901156"/>
              <a:ext cx="1141702" cy="28012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0" name="Google Shape;6640;p46"/>
            <p:cNvCxnSpPr/>
            <p:nvPr/>
          </p:nvCxnSpPr>
          <p:spPr>
            <a:xfrm>
              <a:off x="6171406" y="2889250"/>
              <a:ext cx="1785717" cy="23552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1" name="Google Shape;6641;p46"/>
            <p:cNvCxnSpPr/>
            <p:nvPr/>
          </p:nvCxnSpPr>
          <p:spPr>
            <a:xfrm>
              <a:off x="6179344" y="2881313"/>
              <a:ext cx="1587707" cy="13868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2" name="Google Shape;6642;p46"/>
            <p:cNvCxnSpPr/>
            <p:nvPr/>
          </p:nvCxnSpPr>
          <p:spPr>
            <a:xfrm>
              <a:off x="6179344" y="2897188"/>
              <a:ext cx="602786" cy="29097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3" name="Google Shape;6643;p46"/>
            <p:cNvCxnSpPr/>
            <p:nvPr/>
          </p:nvCxnSpPr>
          <p:spPr>
            <a:xfrm>
              <a:off x="4584546" y="2364240"/>
              <a:ext cx="1558252" cy="5128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4" name="Google Shape;6644;p46"/>
            <p:cNvCxnSpPr/>
            <p:nvPr/>
          </p:nvCxnSpPr>
          <p:spPr>
            <a:xfrm>
              <a:off x="3691549" y="2361120"/>
              <a:ext cx="2485808" cy="5332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5" name="Google Shape;6645;p46"/>
            <p:cNvCxnSpPr/>
            <p:nvPr/>
          </p:nvCxnSpPr>
          <p:spPr>
            <a:xfrm>
              <a:off x="2081460" y="2548080"/>
              <a:ext cx="4078617" cy="3376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6" name="Google Shape;6646;p46"/>
            <p:cNvCxnSpPr/>
            <p:nvPr/>
          </p:nvCxnSpPr>
          <p:spPr>
            <a:xfrm flipH="1" rot="10800000">
              <a:off x="1309418" y="2903040"/>
              <a:ext cx="4842020" cy="307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7" name="Google Shape;6647;p46"/>
            <p:cNvCxnSpPr/>
            <p:nvPr/>
          </p:nvCxnSpPr>
          <p:spPr>
            <a:xfrm flipH="1" rot="10800000">
              <a:off x="934801" y="2894400"/>
              <a:ext cx="5242556" cy="3770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8" name="Google Shape;6648;p46"/>
            <p:cNvCxnSpPr/>
            <p:nvPr/>
          </p:nvCxnSpPr>
          <p:spPr>
            <a:xfrm flipH="1" rot="10800000">
              <a:off x="862570" y="2901156"/>
              <a:ext cx="5296930" cy="13866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9" name="Google Shape;6649;p46"/>
            <p:cNvCxnSpPr/>
            <p:nvPr/>
          </p:nvCxnSpPr>
          <p:spPr>
            <a:xfrm flipH="1" rot="10800000">
              <a:off x="1101367" y="2901156"/>
              <a:ext cx="5077977" cy="20260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50" name="Google Shape;6650;p46"/>
          <p:cNvGrpSpPr/>
          <p:nvPr/>
        </p:nvGrpSpPr>
        <p:grpSpPr>
          <a:xfrm>
            <a:off x="2308603" y="2230021"/>
            <a:ext cx="7158038" cy="3798887"/>
            <a:chOff x="799176" y="2251902"/>
            <a:chExt cx="7158126" cy="3799069"/>
          </a:xfrm>
        </p:grpSpPr>
        <p:cxnSp>
          <p:nvCxnSpPr>
            <p:cNvPr id="6651" name="Google Shape;6651;p46"/>
            <p:cNvCxnSpPr/>
            <p:nvPr/>
          </p:nvCxnSpPr>
          <p:spPr>
            <a:xfrm>
              <a:off x="2012365" y="2732956"/>
              <a:ext cx="3121627" cy="3204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2" name="Google Shape;6652;p46"/>
            <p:cNvCxnSpPr/>
            <p:nvPr/>
          </p:nvCxnSpPr>
          <p:spPr>
            <a:xfrm>
              <a:off x="2009682" y="2721528"/>
              <a:ext cx="2384511" cy="332944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3" name="Google Shape;6653;p46"/>
            <p:cNvCxnSpPr/>
            <p:nvPr/>
          </p:nvCxnSpPr>
          <p:spPr>
            <a:xfrm>
              <a:off x="2001042" y="2712888"/>
              <a:ext cx="1091382" cy="31978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4" name="Google Shape;6654;p46"/>
            <p:cNvCxnSpPr/>
            <p:nvPr/>
          </p:nvCxnSpPr>
          <p:spPr>
            <a:xfrm flipH="1">
              <a:off x="1471306" y="2712888"/>
              <a:ext cx="538376" cy="269812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5" name="Google Shape;6655;p46"/>
            <p:cNvCxnSpPr/>
            <p:nvPr/>
          </p:nvCxnSpPr>
          <p:spPr>
            <a:xfrm flipH="1">
              <a:off x="1007181" y="2736924"/>
              <a:ext cx="1021059" cy="206956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6" name="Google Shape;6656;p46"/>
            <p:cNvCxnSpPr/>
            <p:nvPr/>
          </p:nvCxnSpPr>
          <p:spPr>
            <a:xfrm flipH="1">
              <a:off x="799176" y="2725018"/>
              <a:ext cx="1225097" cy="14135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7" name="Google Shape;6657;p46"/>
            <p:cNvCxnSpPr/>
            <p:nvPr/>
          </p:nvCxnSpPr>
          <p:spPr>
            <a:xfrm flipH="1">
              <a:off x="932218" y="2704755"/>
              <a:ext cx="1107153" cy="58896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8" name="Google Shape;6658;p46"/>
            <p:cNvCxnSpPr/>
            <p:nvPr/>
          </p:nvCxnSpPr>
          <p:spPr>
            <a:xfrm flipH="1">
              <a:off x="1293642" y="2704755"/>
              <a:ext cx="745729" cy="2167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9" name="Google Shape;6659;p46"/>
            <p:cNvCxnSpPr/>
            <p:nvPr/>
          </p:nvCxnSpPr>
          <p:spPr>
            <a:xfrm flipH="1">
              <a:off x="2052880" y="2251902"/>
              <a:ext cx="1141349" cy="46098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0" name="Google Shape;6660;p46"/>
            <p:cNvCxnSpPr/>
            <p:nvPr/>
          </p:nvCxnSpPr>
          <p:spPr>
            <a:xfrm flipH="1">
              <a:off x="2018321" y="2332076"/>
              <a:ext cx="2284094" cy="3980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1" name="Google Shape;6661;p46"/>
            <p:cNvCxnSpPr/>
            <p:nvPr/>
          </p:nvCxnSpPr>
          <p:spPr>
            <a:xfrm rot="10800000">
              <a:off x="2035602" y="2721528"/>
              <a:ext cx="4016700" cy="1415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2" name="Google Shape;6662;p46"/>
            <p:cNvCxnSpPr/>
            <p:nvPr/>
          </p:nvCxnSpPr>
          <p:spPr>
            <a:xfrm rot="10800000">
              <a:off x="2044240" y="2738808"/>
              <a:ext cx="4755057" cy="52905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3" name="Google Shape;6663;p46"/>
            <p:cNvCxnSpPr/>
            <p:nvPr/>
          </p:nvCxnSpPr>
          <p:spPr>
            <a:xfrm rot="10800000">
              <a:off x="2018321" y="2730168"/>
              <a:ext cx="5710381" cy="155491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4" name="Google Shape;6664;p46"/>
            <p:cNvCxnSpPr/>
            <p:nvPr/>
          </p:nvCxnSpPr>
          <p:spPr>
            <a:xfrm rot="10800000">
              <a:off x="2036178" y="2736924"/>
              <a:ext cx="5921124" cy="24625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5" name="Google Shape;6665;p46"/>
            <p:cNvCxnSpPr/>
            <p:nvPr/>
          </p:nvCxnSpPr>
          <p:spPr>
            <a:xfrm rot="10800000">
              <a:off x="2016335" y="2736924"/>
              <a:ext cx="5165304" cy="300020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666" name="Google Shape;6666;p46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667" name="Google Shape;6667;p46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/>
          </a:p>
        </p:txBody>
      </p:sp>
      <p:grpSp>
        <p:nvGrpSpPr>
          <p:cNvPr id="6668" name="Google Shape;6668;p46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6669" name="Google Shape;6669;p46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670" name="Google Shape;6670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1" name="Google Shape;6671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2" name="Google Shape;6672;p46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673" name="Google Shape;6673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4" name="Google Shape;6674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5" name="Google Shape;6675;p46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676" name="Google Shape;6676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7" name="Google Shape;6677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8" name="Google Shape;6678;p46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679" name="Google Shape;6679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0" name="Google Shape;6680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1" name="Google Shape;6681;p46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682" name="Google Shape;6682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3" name="Google Shape;6683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4" name="Google Shape;6684;p46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685" name="Google Shape;6685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6" name="Google Shape;6686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7" name="Google Shape;6687;p46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688" name="Google Shape;6688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9" name="Google Shape;6689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90" name="Google Shape;6690;p46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691" name="Google Shape;6691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2" name="Google Shape;6692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93" name="Google Shape;6693;p46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694" name="Google Shape;6694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5" name="Google Shape;6695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96" name="Google Shape;6696;p46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697" name="Google Shape;6697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8" name="Google Shape;6698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99" name="Google Shape;6699;p46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700" name="Google Shape;6700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1" name="Google Shape;6701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702" name="Google Shape;6702;p46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703" name="Google Shape;6703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4" name="Google Shape;6704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705" name="Google Shape;6705;p46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706" name="Google Shape;6706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7" name="Google Shape;6707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708" name="Google Shape;6708;p46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709" name="Google Shape;6709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0" name="Google Shape;6710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711" name="Google Shape;6711;p46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712" name="Google Shape;6712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3" name="Google Shape;6713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714" name="Google Shape;6714;p46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715" name="Google Shape;6715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6" name="Google Shape;6716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717" name="Google Shape;6717;p46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18" name="Google Shape;6718;p46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19" name="Google Shape;6719;p46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20" name="Google Shape;6720;p46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21" name="Google Shape;6721;p46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22" name="Google Shape;6722;p46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723" name="Google Shape;6723;p46"/>
          <p:cNvSpPr txBox="1"/>
          <p:nvPr/>
        </p:nvSpPr>
        <p:spPr>
          <a:xfrm>
            <a:off x="3524875" y="3367370"/>
            <a:ext cx="4268787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connecting each access ISP to each other directly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doesn’t scale: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connections.</a:t>
            </a:r>
            <a:endParaRPr/>
          </a:p>
        </p:txBody>
      </p:sp>
      <p:sp>
        <p:nvSpPr>
          <p:cNvPr id="6724" name="Google Shape;6724;p4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6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9" name="Shape 6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0" name="Google Shape;6730;p47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731" name="Google Shape;6731;p47"/>
          <p:cNvSpPr txBox="1"/>
          <p:nvPr/>
        </p:nvSpPr>
        <p:spPr>
          <a:xfrm>
            <a:off x="2256991" y="1131358"/>
            <a:ext cx="82042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Option: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each access ISP to one global transit ISP? 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ISPs have economic agreement.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32" name="Google Shape;6732;p47"/>
          <p:cNvGrpSpPr/>
          <p:nvPr/>
        </p:nvGrpSpPr>
        <p:grpSpPr>
          <a:xfrm>
            <a:off x="2298266" y="2316723"/>
            <a:ext cx="7177087" cy="3750366"/>
            <a:chOff x="2298266" y="2316723"/>
            <a:chExt cx="7177087" cy="3750366"/>
          </a:xfrm>
        </p:grpSpPr>
        <p:sp>
          <p:nvSpPr>
            <p:cNvPr id="6733" name="Google Shape;6733;p47"/>
            <p:cNvSpPr/>
            <p:nvPr/>
          </p:nvSpPr>
          <p:spPr>
            <a:xfrm>
              <a:off x="3774557" y="3143854"/>
              <a:ext cx="3864121" cy="1970736"/>
            </a:xfrm>
            <a:prstGeom prst="ellipse">
              <a:avLst/>
            </a:prstGeom>
            <a:solidFill>
              <a:srgbClr val="3C6CD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34" name="Google Shape;6734;p47"/>
            <p:cNvCxnSpPr/>
            <p:nvPr/>
          </p:nvCxnSpPr>
          <p:spPr>
            <a:xfrm>
              <a:off x="5154178" y="3581064"/>
              <a:ext cx="1224000" cy="969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5" name="Google Shape;6735;p47"/>
            <p:cNvCxnSpPr/>
            <p:nvPr/>
          </p:nvCxnSpPr>
          <p:spPr>
            <a:xfrm>
              <a:off x="5787591" y="3984289"/>
              <a:ext cx="139700" cy="112713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6" name="Google Shape;6736;p47"/>
            <p:cNvCxnSpPr/>
            <p:nvPr/>
          </p:nvCxnSpPr>
          <p:spPr>
            <a:xfrm flipH="1" rot="10800000">
              <a:off x="5557403" y="4260514"/>
              <a:ext cx="280988" cy="61913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7" name="Google Shape;6737;p47"/>
            <p:cNvCxnSpPr/>
            <p:nvPr/>
          </p:nvCxnSpPr>
          <p:spPr>
            <a:xfrm flipH="1" rot="10800000">
              <a:off x="5214503" y="4022389"/>
              <a:ext cx="223838" cy="149225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8" name="Google Shape;6738;p47"/>
            <p:cNvCxnSpPr/>
            <p:nvPr/>
          </p:nvCxnSpPr>
          <p:spPr>
            <a:xfrm flipH="1" rot="10800000">
              <a:off x="4854141" y="4427052"/>
              <a:ext cx="238200" cy="1335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9" name="Google Shape;6739;p47"/>
            <p:cNvCxnSpPr/>
            <p:nvPr/>
          </p:nvCxnSpPr>
          <p:spPr>
            <a:xfrm flipH="1" rot="10800000">
              <a:off x="5806641" y="4327189"/>
              <a:ext cx="292100" cy="3429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0" name="Google Shape;6740;p47"/>
            <p:cNvCxnSpPr/>
            <p:nvPr/>
          </p:nvCxnSpPr>
          <p:spPr>
            <a:xfrm rot="10800000">
              <a:off x="6374966" y="4308139"/>
              <a:ext cx="412750" cy="168275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1" name="Google Shape;6741;p47"/>
            <p:cNvCxnSpPr/>
            <p:nvPr/>
          </p:nvCxnSpPr>
          <p:spPr>
            <a:xfrm flipH="1" rot="10800000">
              <a:off x="6359091" y="3836652"/>
              <a:ext cx="328612" cy="2667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2" name="Google Shape;6742;p47"/>
            <p:cNvCxnSpPr/>
            <p:nvPr/>
          </p:nvCxnSpPr>
          <p:spPr>
            <a:xfrm rot="10800000">
              <a:off x="5155803" y="3660402"/>
              <a:ext cx="261900" cy="1191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43" name="Google Shape;6743;p47"/>
            <p:cNvSpPr txBox="1"/>
            <p:nvPr/>
          </p:nvSpPr>
          <p:spPr>
            <a:xfrm>
              <a:off x="4019116" y="3644564"/>
              <a:ext cx="96051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global</a:t>
              </a:r>
              <a:br>
                <a:rPr b="0" i="1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cxnSp>
          <p:nvCxnSpPr>
            <p:cNvPr id="6744" name="Google Shape;6744;p47"/>
            <p:cNvCxnSpPr/>
            <p:nvPr/>
          </p:nvCxnSpPr>
          <p:spPr>
            <a:xfrm>
              <a:off x="2298266" y="4320839"/>
              <a:ext cx="1971675" cy="21113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5" name="Google Shape;6745;p47"/>
            <p:cNvCxnSpPr/>
            <p:nvPr/>
          </p:nvCxnSpPr>
          <p:spPr>
            <a:xfrm flipH="1" rot="10800000">
              <a:off x="2525278" y="4633577"/>
              <a:ext cx="1744663" cy="411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6" name="Google Shape;6746;p47"/>
            <p:cNvCxnSpPr/>
            <p:nvPr/>
          </p:nvCxnSpPr>
          <p:spPr>
            <a:xfrm flipH="1" rot="10800000">
              <a:off x="2928503" y="4682789"/>
              <a:ext cx="1431925" cy="7556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7" name="Google Shape;6747;p47"/>
            <p:cNvCxnSpPr/>
            <p:nvPr/>
          </p:nvCxnSpPr>
          <p:spPr>
            <a:xfrm flipH="1" rot="10800000">
              <a:off x="4520766" y="4703427"/>
              <a:ext cx="57150" cy="12112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8" name="Google Shape;6748;p47"/>
            <p:cNvCxnSpPr/>
            <p:nvPr/>
          </p:nvCxnSpPr>
          <p:spPr>
            <a:xfrm flipH="1" rot="10800000">
              <a:off x="5747903" y="4932027"/>
              <a:ext cx="6350" cy="11350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9" name="Google Shape;6749;p47"/>
            <p:cNvCxnSpPr/>
            <p:nvPr/>
          </p:nvCxnSpPr>
          <p:spPr>
            <a:xfrm rot="10800000">
              <a:off x="6055878" y="4881227"/>
              <a:ext cx="506413" cy="10588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0" name="Google Shape;6750;p47"/>
            <p:cNvCxnSpPr/>
            <p:nvPr/>
          </p:nvCxnSpPr>
          <p:spPr>
            <a:xfrm rot="10800000">
              <a:off x="7173466" y="4646252"/>
              <a:ext cx="1512900" cy="1082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1" name="Google Shape;6751;p47"/>
            <p:cNvCxnSpPr/>
            <p:nvPr/>
          </p:nvCxnSpPr>
          <p:spPr>
            <a:xfrm rot="10800000">
              <a:off x="7230628" y="4524039"/>
              <a:ext cx="2244725" cy="60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2" name="Google Shape;6752;p47"/>
            <p:cNvCxnSpPr/>
            <p:nvPr/>
          </p:nvCxnSpPr>
          <p:spPr>
            <a:xfrm flipH="1">
              <a:off x="7172041" y="4219239"/>
              <a:ext cx="2076300" cy="193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3" name="Google Shape;6753;p47"/>
            <p:cNvCxnSpPr/>
            <p:nvPr/>
          </p:nvCxnSpPr>
          <p:spPr>
            <a:xfrm flipH="1">
              <a:off x="6992503" y="3287377"/>
              <a:ext cx="1422400" cy="45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4" name="Google Shape;6754;p47"/>
            <p:cNvCxnSpPr/>
            <p:nvPr/>
          </p:nvCxnSpPr>
          <p:spPr>
            <a:xfrm flipH="1">
              <a:off x="6816291" y="2863514"/>
              <a:ext cx="898525" cy="7286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5" name="Google Shape;6755;p47"/>
            <p:cNvCxnSpPr/>
            <p:nvPr/>
          </p:nvCxnSpPr>
          <p:spPr>
            <a:xfrm>
              <a:off x="5981266" y="2441239"/>
              <a:ext cx="555625" cy="112553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6" name="Google Shape;6756;p47"/>
            <p:cNvCxnSpPr/>
            <p:nvPr/>
          </p:nvCxnSpPr>
          <p:spPr>
            <a:xfrm>
              <a:off x="3493653" y="2638089"/>
              <a:ext cx="1230313" cy="7969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7" name="Google Shape;6757;p47"/>
            <p:cNvCxnSpPr/>
            <p:nvPr/>
          </p:nvCxnSpPr>
          <p:spPr>
            <a:xfrm>
              <a:off x="2749116" y="2969877"/>
              <a:ext cx="1885950" cy="5191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8" name="Google Shape;6758;p47"/>
            <p:cNvCxnSpPr/>
            <p:nvPr/>
          </p:nvCxnSpPr>
          <p:spPr>
            <a:xfrm>
              <a:off x="2361766" y="3338177"/>
              <a:ext cx="2273300" cy="2603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59" name="Google Shape;6759;p47"/>
            <p:cNvGrpSpPr/>
            <p:nvPr/>
          </p:nvGrpSpPr>
          <p:grpSpPr>
            <a:xfrm>
              <a:off x="4279891" y="4448623"/>
              <a:ext cx="626338" cy="344849"/>
              <a:chOff x="7493876" y="2774731"/>
              <a:chExt cx="1481958" cy="894622"/>
            </a:xfrm>
          </p:grpSpPr>
          <p:sp>
            <p:nvSpPr>
              <p:cNvPr id="6760" name="Google Shape;6760;p4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61" name="Google Shape;6761;p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62" name="Google Shape;6762;p4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63" name="Google Shape;6763;p4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4" name="Google Shape;6764;p4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5" name="Google Shape;6765;p4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6" name="Google Shape;6766;p4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67" name="Google Shape;6767;p47"/>
            <p:cNvGrpSpPr/>
            <p:nvPr/>
          </p:nvGrpSpPr>
          <p:grpSpPr>
            <a:xfrm>
              <a:off x="6344372" y="3546134"/>
              <a:ext cx="626338" cy="344849"/>
              <a:chOff x="7493876" y="2774731"/>
              <a:chExt cx="1481958" cy="894622"/>
            </a:xfrm>
          </p:grpSpPr>
          <p:sp>
            <p:nvSpPr>
              <p:cNvPr id="6768" name="Google Shape;6768;p4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69" name="Google Shape;6769;p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70" name="Google Shape;6770;p4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71" name="Google Shape;6771;p4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2" name="Google Shape;6772;p4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3" name="Google Shape;6773;p4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4" name="Google Shape;6774;p4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75" name="Google Shape;6775;p47"/>
            <p:cNvGrpSpPr/>
            <p:nvPr/>
          </p:nvGrpSpPr>
          <p:grpSpPr>
            <a:xfrm>
              <a:off x="6727154" y="4298718"/>
              <a:ext cx="626338" cy="344849"/>
              <a:chOff x="7493876" y="2774731"/>
              <a:chExt cx="1481958" cy="894622"/>
            </a:xfrm>
          </p:grpSpPr>
          <p:sp>
            <p:nvSpPr>
              <p:cNvPr id="6776" name="Google Shape;6776;p4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77" name="Google Shape;6777;p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78" name="Google Shape;6778;p4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79" name="Google Shape;6779;p4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0" name="Google Shape;6780;p4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1" name="Google Shape;6781;p4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2" name="Google Shape;6782;p4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83" name="Google Shape;6783;p47"/>
            <p:cNvGrpSpPr/>
            <p:nvPr/>
          </p:nvGrpSpPr>
          <p:grpSpPr>
            <a:xfrm>
              <a:off x="5837682" y="4055837"/>
              <a:ext cx="626338" cy="344849"/>
              <a:chOff x="7493876" y="2774731"/>
              <a:chExt cx="1481958" cy="894622"/>
            </a:xfrm>
          </p:grpSpPr>
          <p:sp>
            <p:nvSpPr>
              <p:cNvPr id="6784" name="Google Shape;6784;p4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85" name="Google Shape;6785;p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86" name="Google Shape;6786;p4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87" name="Google Shape;6787;p4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8" name="Google Shape;6788;p4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9" name="Google Shape;6789;p4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0" name="Google Shape;6790;p4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91" name="Google Shape;6791;p47"/>
            <p:cNvGrpSpPr/>
            <p:nvPr/>
          </p:nvGrpSpPr>
          <p:grpSpPr>
            <a:xfrm>
              <a:off x="5550814" y="4588885"/>
              <a:ext cx="626338" cy="344849"/>
              <a:chOff x="7493876" y="2774731"/>
              <a:chExt cx="1481958" cy="894622"/>
            </a:xfrm>
          </p:grpSpPr>
          <p:sp>
            <p:nvSpPr>
              <p:cNvPr id="6792" name="Google Shape;6792;p4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93" name="Google Shape;6793;p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94" name="Google Shape;6794;p4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95" name="Google Shape;6795;p4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6" name="Google Shape;6796;p4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7" name="Google Shape;6797;p4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8" name="Google Shape;6798;p4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99" name="Google Shape;6799;p47"/>
            <p:cNvGrpSpPr/>
            <p:nvPr/>
          </p:nvGrpSpPr>
          <p:grpSpPr>
            <a:xfrm>
              <a:off x="4962853" y="4139117"/>
              <a:ext cx="626338" cy="344849"/>
              <a:chOff x="7493876" y="2774731"/>
              <a:chExt cx="1481958" cy="894622"/>
            </a:xfrm>
          </p:grpSpPr>
          <p:sp>
            <p:nvSpPr>
              <p:cNvPr id="6800" name="Google Shape;6800;p4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801" name="Google Shape;6801;p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802" name="Google Shape;6802;p4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803" name="Google Shape;6803;p4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4" name="Google Shape;6804;p4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5" name="Google Shape;6805;p4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6" name="Google Shape;6806;p4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807" name="Google Shape;6807;p47"/>
            <p:cNvGrpSpPr/>
            <p:nvPr/>
          </p:nvGrpSpPr>
          <p:grpSpPr>
            <a:xfrm>
              <a:off x="5243803" y="3734721"/>
              <a:ext cx="626338" cy="344849"/>
              <a:chOff x="7493876" y="2774731"/>
              <a:chExt cx="1481958" cy="894622"/>
            </a:xfrm>
          </p:grpSpPr>
          <p:sp>
            <p:nvSpPr>
              <p:cNvPr id="6808" name="Google Shape;6808;p4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809" name="Google Shape;6809;p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810" name="Google Shape;6810;p4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811" name="Google Shape;6811;p4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2" name="Google Shape;6812;p4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3" name="Google Shape;6813;p4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4" name="Google Shape;6814;p4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6815" name="Google Shape;6815;p47"/>
            <p:cNvCxnSpPr>
              <a:endCxn id="6816" idx="9"/>
            </p:cNvCxnSpPr>
            <p:nvPr/>
          </p:nvCxnSpPr>
          <p:spPr>
            <a:xfrm flipH="1">
              <a:off x="4883202" y="2316723"/>
              <a:ext cx="105900" cy="112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817" name="Google Shape;6817;p47"/>
            <p:cNvGrpSpPr/>
            <p:nvPr/>
          </p:nvGrpSpPr>
          <p:grpSpPr>
            <a:xfrm>
              <a:off x="4570926" y="3361080"/>
              <a:ext cx="626338" cy="344849"/>
              <a:chOff x="7493876" y="2774731"/>
              <a:chExt cx="1481958" cy="894622"/>
            </a:xfrm>
          </p:grpSpPr>
          <p:sp>
            <p:nvSpPr>
              <p:cNvPr id="6818" name="Google Shape;6818;p4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819" name="Google Shape;6819;p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820" name="Google Shape;6820;p4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816" name="Google Shape;6816;p4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1" name="Google Shape;6821;p4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2" name="Google Shape;6822;p4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3" name="Google Shape;6823;p4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824" name="Google Shape;6824;p47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6825" name="Google Shape;6825;p47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826" name="Google Shape;6826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7" name="Google Shape;6827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8" name="Google Shape;6828;p47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829" name="Google Shape;6829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0" name="Google Shape;6830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1" name="Google Shape;6831;p47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832" name="Google Shape;6832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3" name="Google Shape;6833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4" name="Google Shape;6834;p47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835" name="Google Shape;6835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6" name="Google Shape;6836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7" name="Google Shape;6837;p47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838" name="Google Shape;6838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9" name="Google Shape;6839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0" name="Google Shape;6840;p47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841" name="Google Shape;6841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2" name="Google Shape;6842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3" name="Google Shape;6843;p47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844" name="Google Shape;6844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5" name="Google Shape;6845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6" name="Google Shape;6846;p47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847" name="Google Shape;6847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8" name="Google Shape;6848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9" name="Google Shape;6849;p47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850" name="Google Shape;6850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1" name="Google Shape;6851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52" name="Google Shape;6852;p47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853" name="Google Shape;6853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4" name="Google Shape;6854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55" name="Google Shape;6855;p47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856" name="Google Shape;6856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7" name="Google Shape;6857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58" name="Google Shape;6858;p47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859" name="Google Shape;6859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0" name="Google Shape;6860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61" name="Google Shape;6861;p47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862" name="Google Shape;6862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3" name="Google Shape;6863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64" name="Google Shape;6864;p47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865" name="Google Shape;6865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6" name="Google Shape;6866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67" name="Google Shape;6867;p47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868" name="Google Shape;6868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9" name="Google Shape;6869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70" name="Google Shape;6870;p47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871" name="Google Shape;6871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2" name="Google Shape;6872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873" name="Google Shape;6873;p47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74" name="Google Shape;6874;p47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75" name="Google Shape;6875;p47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76" name="Google Shape;6876;p47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77" name="Google Shape;6877;p47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78" name="Google Shape;6878;p47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879" name="Google Shape;6879;p4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4" name="Shape 6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5" name="Google Shape;6885;p48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6" name="Google Shape;6886;p48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7" name="Google Shape;6887;p48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8" name="Google Shape;6888;p48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9" name="Google Shape;6889;p48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0" name="Google Shape;6890;p48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1" name="Google Shape;6891;p48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2" name="Google Shape;6892;p48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3" name="Google Shape;6893;p48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4" name="Google Shape;6894;p48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5" name="Google Shape;6895;p48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6896" name="Google Shape;6896;p48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6897" name="Google Shape;6897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98" name="Google Shape;6898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99" name="Google Shape;6899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00" name="Google Shape;6900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1" name="Google Shape;6901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2" name="Google Shape;6902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3" name="Google Shape;6903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04" name="Google Shape;6904;p48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6905" name="Google Shape;6905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06" name="Google Shape;6906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07" name="Google Shape;6907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08" name="Google Shape;6908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9" name="Google Shape;6909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0" name="Google Shape;6910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1" name="Google Shape;6911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2" name="Google Shape;6912;p48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6913" name="Google Shape;6913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14" name="Google Shape;6914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15" name="Google Shape;6915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16" name="Google Shape;6916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7" name="Google Shape;6917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8" name="Google Shape;6918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9" name="Google Shape;6919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20" name="Google Shape;6920;p48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6921" name="Google Shape;6921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22" name="Google Shape;6922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23" name="Google Shape;6923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24" name="Google Shape;6924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5" name="Google Shape;6925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6" name="Google Shape;6926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7" name="Google Shape;6927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28" name="Google Shape;6928;p48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6929" name="Google Shape;6929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30" name="Google Shape;6930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31" name="Google Shape;6931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32" name="Google Shape;6932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3" name="Google Shape;6933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4" name="Google Shape;6934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5" name="Google Shape;6935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36" name="Google Shape;6936;p48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6937" name="Google Shape;6937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38" name="Google Shape;6938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39" name="Google Shape;6939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40" name="Google Shape;6940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1" name="Google Shape;6941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2" name="Google Shape;6942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3" name="Google Shape;6943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44" name="Google Shape;6944;p48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5" name="Google Shape;6945;p48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6" name="Google Shape;6946;p48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7" name="Google Shape;6947;p48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8" name="Google Shape;6948;p48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9" name="Google Shape;6949;p48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0" name="Google Shape;6950;p48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1" name="Google Shape;6951;p48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2" name="Google Shape;6952;p48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3" name="Google Shape;6953;p48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4" name="Google Shape;6954;p48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6955" name="Google Shape;6955;p48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6" name="Google Shape;6956;p48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7" name="Google Shape;6957;p48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8" name="Google Shape;6958;p48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9" name="Google Shape;6959;p48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0" name="Google Shape;6960;p48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1" name="Google Shape;6961;p48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2" name="Google Shape;6962;p48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3" name="Google Shape;6963;p48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4" name="Google Shape;6964;p48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5" name="Google Shape;6965;p48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6966" name="Google Shape;6966;p48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7" name="Google Shape;6967;p48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8" name="Google Shape;6968;p48"/>
          <p:cNvCxnSpPr/>
          <p:nvPr/>
        </p:nvCxnSpPr>
        <p:spPr>
          <a:xfrm flipH="1" rot="10800000">
            <a:off x="2385925" y="3030441"/>
            <a:ext cx="1303338" cy="2778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9" name="Google Shape;6969;p48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0" name="Google Shape;6970;p48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1" name="Google Shape;6971;p48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2" name="Google Shape;6972;p48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3" name="Google Shape;6973;p48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4" name="Google Shape;6974;p48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5" name="Google Shape;6975;p48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6" name="Google Shape;6976;p48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7" name="Google Shape;6977;p48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8" name="Google Shape;6978;p48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9" name="Google Shape;6979;p48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0" name="Google Shape;6980;p48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1" name="Google Shape;6981;p48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82" name="Google Shape;6982;p48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6983" name="Google Shape;6983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84" name="Google Shape;6984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85" name="Google Shape;6985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86" name="Google Shape;6986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7" name="Google Shape;6987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8" name="Google Shape;6988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9" name="Google Shape;6989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90" name="Google Shape;6990;p48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6991" name="Google Shape;6991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92" name="Google Shape;6992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93" name="Google Shape;6993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94" name="Google Shape;6994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5" name="Google Shape;6995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6" name="Google Shape;6996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7" name="Google Shape;6997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98" name="Google Shape;6998;p48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6999" name="Google Shape;6999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00" name="Google Shape;7000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01" name="Google Shape;7001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02" name="Google Shape;7002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3" name="Google Shape;7003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4" name="Google Shape;7004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5" name="Google Shape;7005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06" name="Google Shape;7006;p48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007" name="Google Shape;7007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08" name="Google Shape;7008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09" name="Google Shape;7009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10" name="Google Shape;7010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1" name="Google Shape;7011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2" name="Google Shape;7012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3" name="Google Shape;7013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4" name="Google Shape;7014;p48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015" name="Google Shape;7015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16" name="Google Shape;7016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17" name="Google Shape;7017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18" name="Google Shape;7018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9" name="Google Shape;7019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0" name="Google Shape;7020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1" name="Google Shape;7021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22" name="Google Shape;7022;p48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023" name="Google Shape;7023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24" name="Google Shape;7024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25" name="Google Shape;7025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26" name="Google Shape;7026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7" name="Google Shape;7027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8" name="Google Shape;7028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9" name="Google Shape;7029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0" name="Google Shape;7030;p48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031" name="Google Shape;7031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32" name="Google Shape;7032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33" name="Google Shape;7033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34" name="Google Shape;7034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5" name="Google Shape;7035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6" name="Google Shape;7036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7" name="Google Shape;7037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8" name="Google Shape;7038;p48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039" name="Google Shape;7039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40" name="Google Shape;7040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41" name="Google Shape;7041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42" name="Google Shape;7042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3" name="Google Shape;7043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4" name="Google Shape;7044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5" name="Google Shape;7045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6" name="Google Shape;7046;p48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047" name="Google Shape;7047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48" name="Google Shape;7048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49" name="Google Shape;7049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50" name="Google Shape;7050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1" name="Google Shape;7051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2" name="Google Shape;7052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3" name="Google Shape;7053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4" name="Google Shape;7054;p48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055" name="Google Shape;7055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56" name="Google Shape;7056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57" name="Google Shape;7057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58" name="Google Shape;7058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9" name="Google Shape;7059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0" name="Google Shape;7060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1" name="Google Shape;7061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62" name="Google Shape;7062;p48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063" name="Google Shape;7063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64" name="Google Shape;7064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65" name="Google Shape;7065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66" name="Google Shape;7066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7" name="Google Shape;7067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8" name="Google Shape;7068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9" name="Google Shape;7069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70" name="Google Shape;7070;p48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071" name="Google Shape;7071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72" name="Google Shape;7072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73" name="Google Shape;7073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74" name="Google Shape;7074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5" name="Google Shape;7075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6" name="Google Shape;7076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7" name="Google Shape;7077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78" name="Google Shape;7078;p48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079" name="Google Shape;7079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80" name="Google Shape;7080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81" name="Google Shape;7081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82" name="Google Shape;7082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3" name="Google Shape;7083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4" name="Google Shape;7084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5" name="Google Shape;7085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86" name="Google Shape;7086;p48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087" name="Google Shape;7087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88" name="Google Shape;7088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89" name="Google Shape;7089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90" name="Google Shape;7090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1" name="Google Shape;7091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2" name="Google Shape;7092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3" name="Google Shape;7093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94" name="Google Shape;7094;p48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095" name="Google Shape;7095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96" name="Google Shape;7096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97" name="Google Shape;7097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98" name="Google Shape;7098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9" name="Google Shape;7099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0" name="Google Shape;7100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1" name="Google Shape;7101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02" name="Google Shape;7102;p48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103" name="Google Shape;7103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04" name="Google Shape;7104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05" name="Google Shape;7105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06" name="Google Shape;7106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7" name="Google Shape;7107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8" name="Google Shape;7108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9" name="Google Shape;7109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10" name="Google Shape;7110;p48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111" name="Google Shape;7111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12" name="Google Shape;7112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13" name="Google Shape;7113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14" name="Google Shape;7114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5" name="Google Shape;7115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6" name="Google Shape;7116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7" name="Google Shape;7117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18" name="Google Shape;7118;p48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119" name="Google Shape;7119;p48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7120" name="Google Shape;7120;p48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121" name="Google Shape;7121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2" name="Google Shape;7122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3" name="Google Shape;7123;p48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124" name="Google Shape;7124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5" name="Google Shape;7125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6" name="Google Shape;7126;p48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127" name="Google Shape;7127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8" name="Google Shape;7128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9" name="Google Shape;7129;p48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130" name="Google Shape;7130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1" name="Google Shape;7131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2" name="Google Shape;7132;p48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133" name="Google Shape;7133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4" name="Google Shape;7134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5" name="Google Shape;7135;p48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136" name="Google Shape;7136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7" name="Google Shape;7137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8" name="Google Shape;7138;p48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139" name="Google Shape;7139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0" name="Google Shape;7140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1" name="Google Shape;7141;p48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142" name="Google Shape;7142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3" name="Google Shape;7143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4" name="Google Shape;7144;p48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145" name="Google Shape;7145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6" name="Google Shape;7146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7" name="Google Shape;7147;p48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148" name="Google Shape;7148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9" name="Google Shape;7149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50" name="Google Shape;7150;p48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151" name="Google Shape;7151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2" name="Google Shape;7152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53" name="Google Shape;7153;p48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154" name="Google Shape;7154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5" name="Google Shape;7155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56" name="Google Shape;7156;p48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157" name="Google Shape;7157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8" name="Google Shape;7158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59" name="Google Shape;7159;p48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160" name="Google Shape;7160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1" name="Google Shape;7161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62" name="Google Shape;7162;p48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163" name="Google Shape;7163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4" name="Google Shape;7164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65" name="Google Shape;7165;p48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166" name="Google Shape;7166;p4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7" name="Google Shape;7167;p4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7168" name="Google Shape;7168;p48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69" name="Google Shape;7169;p48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70" name="Google Shape;7170;p48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71" name="Google Shape;7171;p48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72" name="Google Shape;7172;p48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73" name="Google Shape;7173;p48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7174" name="Google Shape;7174;p48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</a:t>
            </a:r>
            <a:endParaRPr/>
          </a:p>
        </p:txBody>
      </p:sp>
      <p:grpSp>
        <p:nvGrpSpPr>
          <p:cNvPr id="7175" name="Google Shape;7175;p48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176" name="Google Shape;7176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77" name="Google Shape;7177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78" name="Google Shape;7178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79" name="Google Shape;7179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0" name="Google Shape;7180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1" name="Google Shape;7181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2" name="Google Shape;7182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83" name="Google Shape;7183;p4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8" name="Shape 7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Google Shape;7189;p49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0" name="Google Shape;7190;p49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1" name="Google Shape;7191;p49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2" name="Google Shape;7192;p49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3" name="Google Shape;7193;p49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4" name="Google Shape;7194;p49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5" name="Google Shape;7195;p49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6" name="Google Shape;7196;p49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7" name="Google Shape;7197;p49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8" name="Google Shape;7198;p49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9" name="Google Shape;7199;p49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200" name="Google Shape;7200;p49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201" name="Google Shape;7201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02" name="Google Shape;7202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03" name="Google Shape;7203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04" name="Google Shape;7204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5" name="Google Shape;7205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6" name="Google Shape;7206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7" name="Google Shape;7207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08" name="Google Shape;7208;p49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209" name="Google Shape;7209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10" name="Google Shape;7210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11" name="Google Shape;7211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12" name="Google Shape;7212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3" name="Google Shape;7213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4" name="Google Shape;7214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5" name="Google Shape;7215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16" name="Google Shape;7216;p49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217" name="Google Shape;7217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18" name="Google Shape;7218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19" name="Google Shape;7219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20" name="Google Shape;7220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1" name="Google Shape;7221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2" name="Google Shape;7222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3" name="Google Shape;7223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24" name="Google Shape;7224;p49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25" name="Google Shape;7225;p49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6" name="Google Shape;7226;p49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7" name="Google Shape;7227;p49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8" name="Google Shape;7228;p49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9" name="Google Shape;7229;p49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0" name="Google Shape;7230;p49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1" name="Google Shape;7231;p49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2" name="Google Shape;7232;p49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3" name="Google Shape;7233;p49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4" name="Google Shape;7234;p49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235" name="Google Shape;7235;p49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36" name="Google Shape;7236;p49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7" name="Google Shape;7237;p49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8" name="Google Shape;7238;p49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9" name="Google Shape;7239;p49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0" name="Google Shape;7240;p49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1" name="Google Shape;7241;p49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2" name="Google Shape;7242;p49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3" name="Google Shape;7243;p49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4" name="Google Shape;7244;p49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5" name="Google Shape;7245;p49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246" name="Google Shape;7246;p49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7" name="Google Shape;7247;p49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8" name="Google Shape;7248;p49"/>
          <p:cNvCxnSpPr/>
          <p:nvPr/>
        </p:nvCxnSpPr>
        <p:spPr>
          <a:xfrm flipH="1" rot="10800000">
            <a:off x="2385925" y="3030441"/>
            <a:ext cx="1303338" cy="2778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9" name="Google Shape;7249;p49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0" name="Google Shape;7250;p49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1" name="Google Shape;7251;p49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2" name="Google Shape;7252;p49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3" name="Google Shape;7253;p49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4" name="Google Shape;7254;p49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5" name="Google Shape;7255;p49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6" name="Google Shape;7256;p49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7" name="Google Shape;7257;p49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8" name="Google Shape;7258;p49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9" name="Google Shape;7259;p49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0" name="Google Shape;7260;p49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1" name="Google Shape;7261;p49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62" name="Google Shape;7262;p49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263" name="Google Shape;7263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64" name="Google Shape;7264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65" name="Google Shape;7265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66" name="Google Shape;7266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7" name="Google Shape;7267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8" name="Google Shape;7268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9" name="Google Shape;7269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70" name="Google Shape;7270;p49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271" name="Google Shape;7271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72" name="Google Shape;7272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73" name="Google Shape;7273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4" name="Google Shape;7274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5" name="Google Shape;7275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6" name="Google Shape;7276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7" name="Google Shape;7277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78" name="Google Shape;7278;p49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279" name="Google Shape;7279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80" name="Google Shape;7280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81" name="Google Shape;7281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82" name="Google Shape;7282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3" name="Google Shape;7283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4" name="Google Shape;7284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5" name="Google Shape;7285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86" name="Google Shape;7286;p49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287" name="Google Shape;7287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88" name="Google Shape;7288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89" name="Google Shape;7289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90" name="Google Shape;7290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1" name="Google Shape;7291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2" name="Google Shape;7292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3" name="Google Shape;7293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94" name="Google Shape;7294;p49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295" name="Google Shape;7295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96" name="Google Shape;7296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97" name="Google Shape;7297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98" name="Google Shape;7298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9" name="Google Shape;7299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0" name="Google Shape;7300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1" name="Google Shape;7301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02" name="Google Shape;7302;p49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303" name="Google Shape;7303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04" name="Google Shape;7304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05" name="Google Shape;7305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06" name="Google Shape;7306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7" name="Google Shape;7307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8" name="Google Shape;7308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9" name="Google Shape;7309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10" name="Google Shape;7310;p49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311" name="Google Shape;7311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12" name="Google Shape;7312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13" name="Google Shape;7313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4" name="Google Shape;7314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5" name="Google Shape;7315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6" name="Google Shape;7316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7" name="Google Shape;7317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18" name="Google Shape;7318;p49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319" name="Google Shape;7319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20" name="Google Shape;7320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21" name="Google Shape;7321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22" name="Google Shape;7322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3" name="Google Shape;7323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4" name="Google Shape;7324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5" name="Google Shape;7325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26" name="Google Shape;7326;p49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327" name="Google Shape;7327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28" name="Google Shape;7328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29" name="Google Shape;7329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30" name="Google Shape;7330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1" name="Google Shape;7331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2" name="Google Shape;7332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3" name="Google Shape;7333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34" name="Google Shape;7334;p49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335" name="Google Shape;7335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36" name="Google Shape;7336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37" name="Google Shape;7337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38" name="Google Shape;7338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9" name="Google Shape;7339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0" name="Google Shape;7340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1" name="Google Shape;7341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42" name="Google Shape;7342;p49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343" name="Google Shape;7343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44" name="Google Shape;7344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45" name="Google Shape;7345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46" name="Google Shape;7346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7" name="Google Shape;7347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8" name="Google Shape;7348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9" name="Google Shape;7349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50" name="Google Shape;7350;p49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351" name="Google Shape;7351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52" name="Google Shape;7352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53" name="Google Shape;7353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54" name="Google Shape;7354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5" name="Google Shape;7355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6" name="Google Shape;7356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7" name="Google Shape;7357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58" name="Google Shape;7358;p49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359" name="Google Shape;7359;p49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7360" name="Google Shape;7360;p49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361" name="Google Shape;7361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2" name="Google Shape;7362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3" name="Google Shape;7363;p49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364" name="Google Shape;7364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5" name="Google Shape;7365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6" name="Google Shape;7366;p49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367" name="Google Shape;7367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8" name="Google Shape;7368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9" name="Google Shape;7369;p49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370" name="Google Shape;7370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1" name="Google Shape;7371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2" name="Google Shape;7372;p49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373" name="Google Shape;7373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4" name="Google Shape;7374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5" name="Google Shape;7375;p49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376" name="Google Shape;7376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7" name="Google Shape;7377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8" name="Google Shape;7378;p49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379" name="Google Shape;7379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0" name="Google Shape;7380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1" name="Google Shape;7381;p49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382" name="Google Shape;7382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3" name="Google Shape;7383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4" name="Google Shape;7384;p49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385" name="Google Shape;7385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6" name="Google Shape;7386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7" name="Google Shape;7387;p49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388" name="Google Shape;7388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9" name="Google Shape;7389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90" name="Google Shape;7390;p49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391" name="Google Shape;7391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2" name="Google Shape;7392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93" name="Google Shape;7393;p49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394" name="Google Shape;7394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5" name="Google Shape;7395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96" name="Google Shape;7396;p49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397" name="Google Shape;7397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8" name="Google Shape;7398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99" name="Google Shape;7399;p49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00" name="Google Shape;7400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1" name="Google Shape;7401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402" name="Google Shape;7402;p49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03" name="Google Shape;7403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4" name="Google Shape;7404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405" name="Google Shape;7405;p49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06" name="Google Shape;7406;p4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7" name="Google Shape;7407;p4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7408" name="Google Shape;7408;p49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409" name="Google Shape;7409;p49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410" name="Google Shape;7410;p49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411" name="Google Shape;7411;p49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412" name="Google Shape;7412;p49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413" name="Google Shape;7413;p49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7414" name="Google Shape;7414;p49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 who will want to be connected</a:t>
            </a:r>
            <a:endParaRPr/>
          </a:p>
        </p:txBody>
      </p:sp>
      <p:grpSp>
        <p:nvGrpSpPr>
          <p:cNvPr id="7415" name="Google Shape;7415;p49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416" name="Google Shape;7416;p49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417" name="Google Shape;7417;p49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8" name="Google Shape;7418;p49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7419" name="Google Shape;7419;p49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20" name="Google Shape;7420;p49"/>
            <p:cNvCxnSpPr>
              <a:endCxn id="7421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22" name="Google Shape;7422;p49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423" name="Google Shape;7423;p49"/>
            <p:cNvCxnSpPr>
              <a:stCxn id="7424" idx="5"/>
              <a:endCxn id="7425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26" name="Google Shape;7426;p49"/>
            <p:cNvCxnSpPr>
              <a:stCxn id="7427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28" name="Google Shape;7428;p49"/>
            <p:cNvCxnSpPr>
              <a:endCxn id="7429" idx="3"/>
            </p:cNvCxnSpPr>
            <p:nvPr/>
          </p:nvCxnSpPr>
          <p:spPr>
            <a:xfrm flipH="1" rot="10800000">
              <a:off x="4424295" y="4701847"/>
              <a:ext cx="1074600" cy="3906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30" name="Google Shape;7430;p49"/>
          <p:cNvGrpSpPr/>
          <p:nvPr/>
        </p:nvGrpSpPr>
        <p:grpSpPr>
          <a:xfrm>
            <a:off x="5775500" y="5015078"/>
            <a:ext cx="1792625" cy="741248"/>
            <a:chOff x="4686300" y="4864100"/>
            <a:chExt cx="1792244" cy="740764"/>
          </a:xfrm>
        </p:grpSpPr>
        <p:sp>
          <p:nvSpPr>
            <p:cNvPr id="7431" name="Google Shape;7431;p49"/>
            <p:cNvSpPr txBox="1"/>
            <p:nvPr/>
          </p:nvSpPr>
          <p:spPr>
            <a:xfrm>
              <a:off x="4838700" y="5143500"/>
              <a:ext cx="1639844" cy="461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peering link</a:t>
              </a:r>
              <a:endParaRPr/>
            </a:p>
          </p:txBody>
        </p:sp>
        <p:cxnSp>
          <p:nvCxnSpPr>
            <p:cNvPr id="7432" name="Google Shape;7432;p49"/>
            <p:cNvCxnSpPr/>
            <p:nvPr/>
          </p:nvCxnSpPr>
          <p:spPr>
            <a:xfrm>
              <a:off x="4686300" y="4864100"/>
              <a:ext cx="266700" cy="4191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33" name="Google Shape;7433;p49"/>
          <p:cNvGrpSpPr/>
          <p:nvPr/>
        </p:nvGrpSpPr>
        <p:grpSpPr>
          <a:xfrm>
            <a:off x="6287088" y="1707261"/>
            <a:ext cx="3207609" cy="1166368"/>
            <a:chOff x="5270500" y="1701800"/>
            <a:chExt cx="3206604" cy="1165614"/>
          </a:xfrm>
        </p:grpSpPr>
        <p:sp>
          <p:nvSpPr>
            <p:cNvPr id="7434" name="Google Shape;7434;p49"/>
            <p:cNvSpPr txBox="1"/>
            <p:nvPr/>
          </p:nvSpPr>
          <p:spPr>
            <a:xfrm>
              <a:off x="5270500" y="1701800"/>
              <a:ext cx="3206604" cy="461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Internet exchange point </a:t>
              </a:r>
              <a:endParaRPr/>
            </a:p>
          </p:txBody>
        </p:sp>
        <p:cxnSp>
          <p:nvCxnSpPr>
            <p:cNvPr id="7435" name="Google Shape;7435;p49"/>
            <p:cNvCxnSpPr/>
            <p:nvPr/>
          </p:nvCxnSpPr>
          <p:spPr>
            <a:xfrm flipH="1">
              <a:off x="6141884" y="2155382"/>
              <a:ext cx="219911" cy="712032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36" name="Google Shape;7436;p49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437" name="Google Shape;7437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21" name="Google Shape;7421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38" name="Google Shape;7438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39" name="Google Shape;7439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0" name="Google Shape;7440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1" name="Google Shape;744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2" name="Google Shape;744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3" name="Google Shape;7443;p49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444" name="Google Shape;7444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25" name="Google Shape;7425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45" name="Google Shape;7445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46" name="Google Shape;7446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7" name="Google Shape;7447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8" name="Google Shape;7448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9" name="Google Shape;7449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50" name="Google Shape;7450;p49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451" name="Google Shape;7451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24" name="Google Shape;7424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52" name="Google Shape;7452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53" name="Google Shape;7453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4" name="Google Shape;7454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5" name="Google Shape;7455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6" name="Google Shape;7456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57" name="Google Shape;7457;p49"/>
          <p:cNvGrpSpPr/>
          <p:nvPr/>
        </p:nvGrpSpPr>
        <p:grpSpPr>
          <a:xfrm>
            <a:off x="4815073" y="3924252"/>
            <a:ext cx="1634942" cy="693432"/>
            <a:chOff x="4815073" y="3924252"/>
            <a:chExt cx="1634942" cy="693432"/>
          </a:xfrm>
        </p:grpSpPr>
        <p:cxnSp>
          <p:nvCxnSpPr>
            <p:cNvPr id="7458" name="Google Shape;7458;p49"/>
            <p:cNvCxnSpPr>
              <a:stCxn id="7459" idx="2"/>
            </p:cNvCxnSpPr>
            <p:nvPr/>
          </p:nvCxnSpPr>
          <p:spPr>
            <a:xfrm flipH="1" rot="10800000">
              <a:off x="4982880" y="4309884"/>
              <a:ext cx="309000" cy="307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0" name="Google Shape;7460;p49"/>
            <p:cNvCxnSpPr/>
            <p:nvPr/>
          </p:nvCxnSpPr>
          <p:spPr>
            <a:xfrm flipH="1" rot="10800000">
              <a:off x="5520180" y="3924252"/>
              <a:ext cx="929835" cy="367084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1" name="Google Shape;7461;p49"/>
            <p:cNvCxnSpPr>
              <a:stCxn id="7462" idx="2"/>
            </p:cNvCxnSpPr>
            <p:nvPr/>
          </p:nvCxnSpPr>
          <p:spPr>
            <a:xfrm>
              <a:off x="4815073" y="3947043"/>
              <a:ext cx="477000" cy="2775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63" name="Google Shape;7463;p49"/>
            <p:cNvGrpSpPr/>
            <p:nvPr/>
          </p:nvGrpSpPr>
          <p:grpSpPr>
            <a:xfrm>
              <a:off x="5119678" y="4119105"/>
              <a:ext cx="528442" cy="338554"/>
              <a:chOff x="5634518" y="2652249"/>
              <a:chExt cx="528092" cy="338174"/>
            </a:xfrm>
          </p:grpSpPr>
          <p:sp>
            <p:nvSpPr>
              <p:cNvPr id="7464" name="Google Shape;7464;p49"/>
              <p:cNvSpPr/>
              <p:nvPr/>
            </p:nvSpPr>
            <p:spPr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5" name="Google Shape;7465;p49"/>
              <p:cNvSpPr txBox="1"/>
              <p:nvPr/>
            </p:nvSpPr>
            <p:spPr>
              <a:xfrm>
                <a:off x="5685246" y="2652249"/>
                <a:ext cx="447262" cy="338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Calibri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/>
              </a:p>
            </p:txBody>
          </p:sp>
        </p:grpSp>
      </p:grpSp>
      <p:grpSp>
        <p:nvGrpSpPr>
          <p:cNvPr id="7466" name="Google Shape;7466;p49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467" name="Google Shape;7467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29" name="Google Shape;7429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68" name="Google Shape;7468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69" name="Google Shape;7469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0" name="Google Shape;7470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1" name="Google Shape;747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2" name="Google Shape;747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3" name="Google Shape;7473;p49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474" name="Google Shape;7474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75" name="Google Shape;7475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76" name="Google Shape;7476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7" name="Google Shape;7477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8" name="Google Shape;7478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9" name="Google Shape;7479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0" name="Google Shape;7480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81" name="Google Shape;7481;p49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427" name="Google Shape;7427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82" name="Google Shape;7482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83" name="Google Shape;7483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84" name="Google Shape;7484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5" name="Google Shape;7485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6" name="Google Shape;7486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7" name="Google Shape;7487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88" name="Google Shape;7488;p49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489" name="Google Shape;7489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90" name="Google Shape;7490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91" name="Google Shape;7491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92" name="Google Shape;7492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3" name="Google Shape;7493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4" name="Google Shape;7494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5" name="Google Shape;7495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96" name="Google Shape;7496;p49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497" name="Google Shape;7497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98" name="Google Shape;7498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99" name="Google Shape;7499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00" name="Google Shape;7500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2" name="Google Shape;7462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1" name="Google Shape;750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2" name="Google Shape;750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03" name="Google Shape;7503;p49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504" name="Google Shape;7504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05" name="Google Shape;7505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06" name="Google Shape;7506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07" name="Google Shape;7507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9" name="Google Shape;7459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8" name="Google Shape;7508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9" name="Google Shape;7509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10" name="Google Shape;7510;p4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5" name="Shape 7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" name="Google Shape;7516;p50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7" name="Google Shape;7517;p50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8" name="Google Shape;7518;p50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9" name="Google Shape;7519;p50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0" name="Google Shape;7520;p50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1" name="Google Shape;7521;p50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2" name="Google Shape;7522;p50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3" name="Google Shape;7523;p50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4" name="Google Shape;7524;p50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5" name="Google Shape;7525;p50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6" name="Google Shape;7526;p50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527" name="Google Shape;7527;p50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528" name="Google Shape;7528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29" name="Google Shape;7529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30" name="Google Shape;7530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31" name="Google Shape;7531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2" name="Google Shape;7532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3" name="Google Shape;7533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4" name="Google Shape;7534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35" name="Google Shape;7535;p50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536" name="Google Shape;7536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37" name="Google Shape;7537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38" name="Google Shape;7538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39" name="Google Shape;7539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0" name="Google Shape;7540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1" name="Google Shape;7541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2" name="Google Shape;7542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43" name="Google Shape;7543;p50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544" name="Google Shape;7544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45" name="Google Shape;7545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46" name="Google Shape;7546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47" name="Google Shape;7547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8" name="Google Shape;7548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9" name="Google Shape;7549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0" name="Google Shape;7550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51" name="Google Shape;7551;p50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2" name="Google Shape;7552;p50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3" name="Google Shape;7553;p50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4" name="Google Shape;7554;p50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5" name="Google Shape;7555;p50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6" name="Google Shape;7556;p50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7" name="Google Shape;7557;p50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8" name="Google Shape;7558;p50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9" name="Google Shape;7559;p50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0" name="Google Shape;7560;p50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1" name="Google Shape;7561;p50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562" name="Google Shape;7562;p50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63" name="Google Shape;7563;p50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4" name="Google Shape;7564;p50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5" name="Google Shape;7565;p50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6" name="Google Shape;7566;p50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7" name="Google Shape;7567;p50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8" name="Google Shape;7568;p50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9" name="Google Shape;7569;p50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0" name="Google Shape;7570;p50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1" name="Google Shape;7571;p50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2" name="Google Shape;7572;p50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573" name="Google Shape;7573;p50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4" name="Google Shape;7574;p50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5" name="Google Shape;7575;p50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6" name="Google Shape;7576;p50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7" name="Google Shape;7577;p50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8" name="Google Shape;7578;p50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9" name="Google Shape;7579;p50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0" name="Google Shape;7580;p50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1" name="Google Shape;7581;p50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2" name="Google Shape;7582;p50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83" name="Google Shape;7583;p50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584" name="Google Shape;7584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85" name="Google Shape;7585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86" name="Google Shape;7586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87" name="Google Shape;7587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8" name="Google Shape;7588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9" name="Google Shape;7589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0" name="Google Shape;7590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1" name="Google Shape;7591;p50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592" name="Google Shape;7592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93" name="Google Shape;7593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94" name="Google Shape;7594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95" name="Google Shape;7595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6" name="Google Shape;7596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7" name="Google Shape;7597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8" name="Google Shape;7598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9" name="Google Shape;7599;p50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600" name="Google Shape;7600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01" name="Google Shape;7601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02" name="Google Shape;7602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03" name="Google Shape;7603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4" name="Google Shape;7604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5" name="Google Shape;7605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6" name="Google Shape;7606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7" name="Google Shape;7607;p50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608" name="Google Shape;7608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09" name="Google Shape;7609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10" name="Google Shape;7610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11" name="Google Shape;7611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2" name="Google Shape;7612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3" name="Google Shape;7613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4" name="Google Shape;7614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15" name="Google Shape;7615;p50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616" name="Google Shape;7616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17" name="Google Shape;7617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18" name="Google Shape;7618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19" name="Google Shape;7619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0" name="Google Shape;7620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1" name="Google Shape;7621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2" name="Google Shape;7622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23" name="Google Shape;7623;p50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624" name="Google Shape;7624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25" name="Google Shape;7625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26" name="Google Shape;7626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27" name="Google Shape;7627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8" name="Google Shape;7628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9" name="Google Shape;7629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0" name="Google Shape;7630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1" name="Google Shape;7631;p50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632" name="Google Shape;7632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33" name="Google Shape;7633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34" name="Google Shape;7634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35" name="Google Shape;7635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6" name="Google Shape;7636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7" name="Google Shape;7637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8" name="Google Shape;7638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9" name="Google Shape;7639;p50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640" name="Google Shape;7640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41" name="Google Shape;7641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42" name="Google Shape;7642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43" name="Google Shape;7643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4" name="Google Shape;7644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5" name="Google Shape;7645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6" name="Google Shape;7646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47" name="Google Shape;7647;p50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648" name="Google Shape;7648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49" name="Google Shape;7649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50" name="Google Shape;7650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51" name="Google Shape;7651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2" name="Google Shape;7652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3" name="Google Shape;7653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4" name="Google Shape;7654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5" name="Google Shape;7655;p50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656" name="Google Shape;7656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57" name="Google Shape;7657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58" name="Google Shape;7658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59" name="Google Shape;7659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0" name="Google Shape;7660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1" name="Google Shape;7661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2" name="Google Shape;7662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63" name="Google Shape;7663;p50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664" name="Google Shape;7664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65" name="Google Shape;7665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66" name="Google Shape;7666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67" name="Google Shape;7667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8" name="Google Shape;7668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9" name="Google Shape;7669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0" name="Google Shape;7670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71" name="Google Shape;7671;p50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672" name="Google Shape;7672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73" name="Google Shape;7673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74" name="Google Shape;7674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75" name="Google Shape;7675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6" name="Google Shape;7676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7" name="Google Shape;7677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8" name="Google Shape;7678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79" name="Google Shape;7679;p50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680" name="Google Shape;7680;p50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681" name="Google Shape;7681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2" name="Google Shape;7682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3" name="Google Shape;7683;p50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684" name="Google Shape;7684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5" name="Google Shape;7685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6" name="Google Shape;7686;p50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687" name="Google Shape;7687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8" name="Google Shape;7688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9" name="Google Shape;7689;p50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7690" name="Google Shape;7690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1" name="Google Shape;7691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92" name="Google Shape;7692;p50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7693" name="Google Shape;7693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4" name="Google Shape;7694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95" name="Google Shape;7695;p50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7696" name="Google Shape;7696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7" name="Google Shape;7697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98" name="Google Shape;7698;p50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7699" name="Google Shape;7699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0" name="Google Shape;7700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01" name="Google Shape;7701;p50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7702" name="Google Shape;7702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3" name="Google Shape;7703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04" name="Google Shape;7704;p50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7705" name="Google Shape;7705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6" name="Google Shape;7706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07" name="Google Shape;7707;p50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7708" name="Google Shape;7708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9" name="Google Shape;7709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10" name="Google Shape;7710;p50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7711" name="Google Shape;7711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2" name="Google Shape;7712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sp>
        <p:nvSpPr>
          <p:cNvPr id="7713" name="Google Shape;7713;p50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714" name="Google Shape;7714;p50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715" name="Google Shape;7715;p50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716" name="Google Shape;7716;p50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717" name="Google Shape;7717;p50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718" name="Google Shape;7718;p50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719" name="Google Shape;7719;p50"/>
          <p:cNvSpPr txBox="1"/>
          <p:nvPr/>
        </p:nvSpPr>
        <p:spPr>
          <a:xfrm>
            <a:off x="1499042" y="1197749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regional networks may arise to connect access nets to ISPs </a:t>
            </a:r>
            <a:endParaRPr/>
          </a:p>
        </p:txBody>
      </p:sp>
      <p:grpSp>
        <p:nvGrpSpPr>
          <p:cNvPr id="7720" name="Google Shape;7720;p50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721" name="Google Shape;7721;p50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722" name="Google Shape;7722;p50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3" name="Google Shape;7723;p50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7724" name="Google Shape;7724;p50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25" name="Google Shape;7725;p50"/>
            <p:cNvCxnSpPr>
              <a:endCxn id="7726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27" name="Google Shape;7727;p50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728" name="Google Shape;7728;p50"/>
            <p:cNvCxnSpPr>
              <a:stCxn id="7729" idx="5"/>
              <a:endCxn id="7730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31" name="Google Shape;7731;p50"/>
            <p:cNvCxnSpPr>
              <a:stCxn id="7732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33" name="Google Shape;7733;p50"/>
            <p:cNvCxnSpPr>
              <a:endCxn id="7734" idx="3"/>
            </p:cNvCxnSpPr>
            <p:nvPr/>
          </p:nvCxnSpPr>
          <p:spPr>
            <a:xfrm flipH="1" rot="10800000">
              <a:off x="4424295" y="4701847"/>
              <a:ext cx="1074600" cy="3906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735" name="Google Shape;7735;p50"/>
          <p:cNvCxnSpPr>
            <a:stCxn id="7736" idx="2"/>
          </p:cNvCxnSpPr>
          <p:nvPr/>
        </p:nvCxnSpPr>
        <p:spPr>
          <a:xfrm flipH="1" rot="10800000">
            <a:off x="4982880" y="4309884"/>
            <a:ext cx="309000" cy="307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7" name="Google Shape;7737;p50"/>
          <p:cNvCxnSpPr/>
          <p:nvPr/>
        </p:nvCxnSpPr>
        <p:spPr>
          <a:xfrm flipH="1" rot="10800000">
            <a:off x="5520180" y="3924252"/>
            <a:ext cx="929835" cy="367084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8" name="Google Shape;7738;p50"/>
          <p:cNvCxnSpPr>
            <a:stCxn id="7739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40" name="Google Shape;7740;p50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741" name="Google Shape;7741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26" name="Google Shape;7726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42" name="Google Shape;7742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43" name="Google Shape;7743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4" name="Google Shape;7744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5" name="Google Shape;7745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6" name="Google Shape;7746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47" name="Google Shape;7747;p50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748" name="Google Shape;7748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49" name="Google Shape;7749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50" name="Google Shape;7750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51" name="Google Shape;7751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9" name="Google Shape;7739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2" name="Google Shape;7752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3" name="Google Shape;7753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54" name="Google Shape;7754;p50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755" name="Google Shape;7755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56" name="Google Shape;7756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57" name="Google Shape;7757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58" name="Google Shape;7758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6" name="Google Shape;7736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9" name="Google Shape;7759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0" name="Google Shape;7760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61" name="Google Shape;7761;p50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762" name="Google Shape;7762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30" name="Google Shape;7730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63" name="Google Shape;7763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64" name="Google Shape;7764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5" name="Google Shape;7765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6" name="Google Shape;7766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7" name="Google Shape;7767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68" name="Google Shape;7768;p50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769" name="Google Shape;7769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29" name="Google Shape;7729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70" name="Google Shape;7770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71" name="Google Shape;7771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2" name="Google Shape;7772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3" name="Google Shape;7773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4" name="Google Shape;7774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75" name="Google Shape;7775;p50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7776" name="Google Shape;7776;p50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7" name="Google Shape;7777;p50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/>
            </a:p>
          </p:txBody>
        </p:sp>
      </p:grpSp>
      <p:grpSp>
        <p:nvGrpSpPr>
          <p:cNvPr id="7778" name="Google Shape;7778;p50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779" name="Google Shape;7779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34" name="Google Shape;7734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80" name="Google Shape;7780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81" name="Google Shape;7781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2" name="Google Shape;7782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3" name="Google Shape;7783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4" name="Google Shape;7784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5" name="Google Shape;7785;p50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732" name="Google Shape;7732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86" name="Google Shape;7786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87" name="Google Shape;7787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88" name="Google Shape;7788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9" name="Google Shape;7789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0" name="Google Shape;7790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1" name="Google Shape;7791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792" name="Google Shape;7792;p50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3" name="Google Shape;7793;p50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4" name="Google Shape;7794;p50"/>
          <p:cNvCxnSpPr/>
          <p:nvPr/>
        </p:nvCxnSpPr>
        <p:spPr>
          <a:xfrm flipH="1" rot="10800000">
            <a:off x="2322370" y="4394103"/>
            <a:ext cx="203200" cy="79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5" name="Google Shape;7795;p50"/>
          <p:cNvCxnSpPr/>
          <p:nvPr/>
        </p:nvCxnSpPr>
        <p:spPr>
          <a:xfrm flipH="1" rot="10800000">
            <a:off x="2851007" y="3849591"/>
            <a:ext cx="430213" cy="10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96" name="Google Shape;7796;p50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7797" name="Google Shape;7797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8" name="Google Shape;7798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99" name="Google Shape;7799;p50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7800" name="Google Shape;7800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1" name="Google Shape;7801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cxnSp>
        <p:nvCxnSpPr>
          <p:cNvPr id="7802" name="Google Shape;7802;p50"/>
          <p:cNvCxnSpPr/>
          <p:nvPr/>
        </p:nvCxnSpPr>
        <p:spPr>
          <a:xfrm>
            <a:off x="2801850" y="4156772"/>
            <a:ext cx="560912" cy="2987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03" name="Google Shape;7803;p50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804" name="Google Shape;7804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05" name="Google Shape;7805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06" name="Google Shape;7806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7" name="Google Shape;7807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8" name="Google Shape;7808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9" name="Google Shape;7809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0" name="Google Shape;7810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811" name="Google Shape;7811;p50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12" name="Google Shape;7812;p50"/>
          <p:cNvGrpSpPr/>
          <p:nvPr/>
        </p:nvGrpSpPr>
        <p:grpSpPr>
          <a:xfrm>
            <a:off x="4461581" y="5447247"/>
            <a:ext cx="2216150" cy="533562"/>
            <a:chOff x="4461581" y="5447247"/>
            <a:chExt cx="2216150" cy="533562"/>
          </a:xfrm>
        </p:grpSpPr>
        <p:cxnSp>
          <p:nvCxnSpPr>
            <p:cNvPr id="7813" name="Google Shape;7813;p50"/>
            <p:cNvCxnSpPr/>
            <p:nvPr/>
          </p:nvCxnSpPr>
          <p:spPr>
            <a:xfrm rot="10800000">
              <a:off x="6157031" y="5810947"/>
              <a:ext cx="520700" cy="1698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14" name="Google Shape;7814;p50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15" name="Google Shape;7815;p50"/>
            <p:cNvCxnSpPr/>
            <p:nvPr/>
          </p:nvCxnSpPr>
          <p:spPr>
            <a:xfrm flipH="1" rot="10800000">
              <a:off x="4461581" y="5815709"/>
              <a:ext cx="306387" cy="16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16" name="Google Shape;7816;p50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</p:grpSp>
      <p:grpSp>
        <p:nvGrpSpPr>
          <p:cNvPr id="7817" name="Google Shape;7817;p50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7818" name="Google Shape;7818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9" name="Google Shape;7819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20" name="Google Shape;7820;p50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7821" name="Google Shape;7821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2" name="Google Shape;7822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23" name="Google Shape;7823;p50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7824" name="Google Shape;7824;p50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5" name="Google Shape;7825;p50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26" name="Google Shape;7826;p50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827" name="Google Shape;7827;p5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28" name="Google Shape;7828;p5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29" name="Google Shape;7829;p5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30" name="Google Shape;7830;p5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1" name="Google Shape;7831;p5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2" name="Google Shape;7832;p5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3" name="Google Shape;7833;p5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34" name="Google Shape;7834;p50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5" name="Google Shape;7835;p5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0" name="Shape 7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1" name="Google Shape;7841;p51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2" name="Google Shape;7842;p51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43" name="Google Shape;7843;p51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4" name="Google Shape;7844;p51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5" name="Google Shape;7845;p51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6" name="Google Shape;7846;p51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7" name="Google Shape;7847;p51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8" name="Google Shape;7848;p51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9" name="Google Shape;7849;p51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0" name="Google Shape;7850;p51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1" name="Google Shape;7851;p51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2" name="Google Shape;7852;p51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853" name="Google Shape;7853;p51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854" name="Google Shape;7854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55" name="Google Shape;7855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56" name="Google Shape;7856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57" name="Google Shape;7857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8" name="Google Shape;7858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9" name="Google Shape;7859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0" name="Google Shape;7860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61" name="Google Shape;7861;p51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862" name="Google Shape;7862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63" name="Google Shape;7863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64" name="Google Shape;7864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65" name="Google Shape;7865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6" name="Google Shape;7866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7" name="Google Shape;7867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8" name="Google Shape;7868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69" name="Google Shape;7869;p51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870" name="Google Shape;7870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71" name="Google Shape;7871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72" name="Google Shape;7872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73" name="Google Shape;7873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4" name="Google Shape;7874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5" name="Google Shape;7875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6" name="Google Shape;7876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77" name="Google Shape;7877;p51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78" name="Google Shape;7878;p51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9" name="Google Shape;7879;p51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0" name="Google Shape;7880;p51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1" name="Google Shape;7881;p51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2" name="Google Shape;7882;p51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3" name="Google Shape;7883;p51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4" name="Google Shape;7884;p51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5" name="Google Shape;7885;p51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6" name="Google Shape;7886;p51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7" name="Google Shape;7887;p51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888" name="Google Shape;7888;p51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89" name="Google Shape;7889;p51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0" name="Google Shape;7890;p51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1" name="Google Shape;7891;p51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2" name="Google Shape;7892;p51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3" name="Google Shape;7893;p51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4" name="Google Shape;7894;p51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5" name="Google Shape;7895;p51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6" name="Google Shape;7896;p51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7" name="Google Shape;7897;p51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8" name="Google Shape;7898;p51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899" name="Google Shape;7899;p51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0" name="Google Shape;7900;p51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1" name="Google Shape;7901;p51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2" name="Google Shape;7902;p51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3" name="Google Shape;7903;p51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4" name="Google Shape;7904;p51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5" name="Google Shape;7905;p51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6" name="Google Shape;7906;p51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7" name="Google Shape;7907;p51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8" name="Google Shape;7908;p51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09" name="Google Shape;7909;p51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910" name="Google Shape;7910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11" name="Google Shape;7911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12" name="Google Shape;7912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13" name="Google Shape;7913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4" name="Google Shape;7914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5" name="Google Shape;7915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6" name="Google Shape;7916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17" name="Google Shape;7917;p51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918" name="Google Shape;7918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19" name="Google Shape;7919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20" name="Google Shape;7920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21" name="Google Shape;7921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2" name="Google Shape;7922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3" name="Google Shape;7923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4" name="Google Shape;7924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5" name="Google Shape;7925;p51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926" name="Google Shape;7926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27" name="Google Shape;7927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28" name="Google Shape;7928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29" name="Google Shape;7929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0" name="Google Shape;7930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1" name="Google Shape;7931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2" name="Google Shape;7932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3" name="Google Shape;7933;p51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934" name="Google Shape;7934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35" name="Google Shape;7935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36" name="Google Shape;7936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37" name="Google Shape;7937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8" name="Google Shape;7938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9" name="Google Shape;7939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0" name="Google Shape;7940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41" name="Google Shape;7941;p51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942" name="Google Shape;7942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43" name="Google Shape;7943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44" name="Google Shape;7944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45" name="Google Shape;7945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6" name="Google Shape;7946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7" name="Google Shape;7947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8" name="Google Shape;7948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49" name="Google Shape;7949;p51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950" name="Google Shape;7950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51" name="Google Shape;7951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52" name="Google Shape;7952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53" name="Google Shape;7953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4" name="Google Shape;7954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5" name="Google Shape;7955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6" name="Google Shape;7956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57" name="Google Shape;7957;p51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958" name="Google Shape;7958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59" name="Google Shape;7959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60" name="Google Shape;7960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61" name="Google Shape;7961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2" name="Google Shape;7962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3" name="Google Shape;7963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4" name="Google Shape;7964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65" name="Google Shape;7965;p51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966" name="Google Shape;7966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67" name="Google Shape;7967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68" name="Google Shape;7968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69" name="Google Shape;7969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0" name="Google Shape;7970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1" name="Google Shape;7971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2" name="Google Shape;7972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73" name="Google Shape;7973;p51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974" name="Google Shape;7974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75" name="Google Shape;7975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76" name="Google Shape;7976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77" name="Google Shape;7977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8" name="Google Shape;7978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9" name="Google Shape;7979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0" name="Google Shape;7980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81" name="Google Shape;7981;p51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982" name="Google Shape;7982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83" name="Google Shape;7983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84" name="Google Shape;7984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85" name="Google Shape;7985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6" name="Google Shape;7986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7" name="Google Shape;7987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8" name="Google Shape;7988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989" name="Google Shape;7989;p51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990" name="Google Shape;7990;p51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991" name="Google Shape;7991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2" name="Google Shape;7992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3" name="Google Shape;7993;p51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994" name="Google Shape;7994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5" name="Google Shape;7995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6" name="Google Shape;7996;p51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997" name="Google Shape;7997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8" name="Google Shape;7998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9" name="Google Shape;7999;p51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8000" name="Google Shape;8000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1" name="Google Shape;8001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02" name="Google Shape;8002;p51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8003" name="Google Shape;8003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4" name="Google Shape;8004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05" name="Google Shape;8005;p51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8006" name="Google Shape;8006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7" name="Google Shape;8007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08" name="Google Shape;8008;p51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8009" name="Google Shape;8009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0" name="Google Shape;8010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11" name="Google Shape;8011;p51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8012" name="Google Shape;8012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3" name="Google Shape;8013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14" name="Google Shape;8014;p51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8015" name="Google Shape;8015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6" name="Google Shape;8016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17" name="Google Shape;8017;p51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8018" name="Google Shape;8018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9" name="Google Shape;8019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20" name="Google Shape;8020;p51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8021" name="Google Shape;8021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2" name="Google Shape;8022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sp>
        <p:nvSpPr>
          <p:cNvPr id="8023" name="Google Shape;8023;p51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24" name="Google Shape;8024;p51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25" name="Google Shape;8025;p51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26" name="Google Shape;8026;p51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27" name="Google Shape;8027;p51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28" name="Google Shape;8028;p51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29" name="Google Shape;8029;p51"/>
          <p:cNvSpPr txBox="1"/>
          <p:nvPr/>
        </p:nvSpPr>
        <p:spPr>
          <a:xfrm>
            <a:off x="851133" y="1142095"/>
            <a:ext cx="10824866" cy="834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content provider networks  (e.g., Google, Microsoft,  Akamai) may run their own network, to bring services, content close to end users</a:t>
            </a:r>
            <a:endParaRPr/>
          </a:p>
        </p:txBody>
      </p:sp>
      <p:grpSp>
        <p:nvGrpSpPr>
          <p:cNvPr id="8030" name="Google Shape;8030;p51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8031" name="Google Shape;8031;p51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032" name="Google Shape;8032;p51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3" name="Google Shape;8033;p51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8034" name="Google Shape;8034;p51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5" name="Google Shape;8035;p51"/>
            <p:cNvCxnSpPr>
              <a:endCxn id="8036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037" name="Google Shape;8037;p51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8038" name="Google Shape;8038;p51"/>
            <p:cNvCxnSpPr>
              <a:stCxn id="8039" idx="5"/>
              <a:endCxn id="8040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1" name="Google Shape;8041;p51"/>
            <p:cNvCxnSpPr>
              <a:stCxn id="8042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3" name="Google Shape;8043;p51"/>
            <p:cNvCxnSpPr>
              <a:endCxn id="8044" idx="3"/>
            </p:cNvCxnSpPr>
            <p:nvPr/>
          </p:nvCxnSpPr>
          <p:spPr>
            <a:xfrm flipH="1" rot="10800000">
              <a:off x="4424295" y="4701847"/>
              <a:ext cx="1074600" cy="3906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045" name="Google Shape;8045;p51"/>
          <p:cNvCxnSpPr>
            <a:stCxn id="8046" idx="2"/>
          </p:cNvCxnSpPr>
          <p:nvPr/>
        </p:nvCxnSpPr>
        <p:spPr>
          <a:xfrm flipH="1" rot="10800000">
            <a:off x="4982880" y="4309884"/>
            <a:ext cx="309000" cy="307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7" name="Google Shape;8047;p51"/>
          <p:cNvCxnSpPr/>
          <p:nvPr/>
        </p:nvCxnSpPr>
        <p:spPr>
          <a:xfrm flipH="1" rot="10800000">
            <a:off x="5520180" y="3924252"/>
            <a:ext cx="929835" cy="367084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8" name="Google Shape;8048;p51"/>
          <p:cNvCxnSpPr>
            <a:stCxn id="8049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50" name="Google Shape;8050;p51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8051" name="Google Shape;8051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36" name="Google Shape;8036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52" name="Google Shape;8052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53" name="Google Shape;8053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4" name="Google Shape;8054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5" name="Google Shape;8055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6" name="Google Shape;8056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7" name="Google Shape;8057;p51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8058" name="Google Shape;8058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59" name="Google Shape;8059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60" name="Google Shape;8060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61" name="Google Shape;8061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9" name="Google Shape;8049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2" name="Google Shape;8062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3" name="Google Shape;8063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64" name="Google Shape;8064;p51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8065" name="Google Shape;8065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66" name="Google Shape;8066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67" name="Google Shape;8067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68" name="Google Shape;8068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6" name="Google Shape;8046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9" name="Google Shape;8069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0" name="Google Shape;8070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71" name="Google Shape;8071;p51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8072" name="Google Shape;8072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40" name="Google Shape;8040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73" name="Google Shape;8073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74" name="Google Shape;8074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5" name="Google Shape;8075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6" name="Google Shape;8076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7" name="Google Shape;8077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78" name="Google Shape;8078;p51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8079" name="Google Shape;8079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39" name="Google Shape;8039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80" name="Google Shape;8080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81" name="Google Shape;8081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2" name="Google Shape;8082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3" name="Google Shape;8083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4" name="Google Shape;8084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85" name="Google Shape;8085;p51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8086" name="Google Shape;8086;p51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7" name="Google Shape;8087;p51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/>
            </a:p>
          </p:txBody>
        </p:sp>
      </p:grpSp>
      <p:grpSp>
        <p:nvGrpSpPr>
          <p:cNvPr id="8088" name="Google Shape;8088;p51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8089" name="Google Shape;8089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44" name="Google Shape;8044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90" name="Google Shape;8090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91" name="Google Shape;8091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2" name="Google Shape;8092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3" name="Google Shape;8093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4" name="Google Shape;8094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5" name="Google Shape;8095;p51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8042" name="Google Shape;8042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96" name="Google Shape;8096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97" name="Google Shape;8097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98" name="Google Shape;8098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9" name="Google Shape;8099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0" name="Google Shape;8100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1" name="Google Shape;8101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02" name="Google Shape;8102;p51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3" name="Google Shape;8103;p51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4" name="Google Shape;8104;p51"/>
          <p:cNvCxnSpPr/>
          <p:nvPr/>
        </p:nvCxnSpPr>
        <p:spPr>
          <a:xfrm flipH="1" rot="10800000">
            <a:off x="2322370" y="4394103"/>
            <a:ext cx="203200" cy="79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5" name="Google Shape;8105;p51"/>
          <p:cNvCxnSpPr/>
          <p:nvPr/>
        </p:nvCxnSpPr>
        <p:spPr>
          <a:xfrm flipH="1" rot="10800000">
            <a:off x="2851007" y="3849591"/>
            <a:ext cx="430213" cy="10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06" name="Google Shape;8106;p51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8107" name="Google Shape;8107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8" name="Google Shape;8108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09" name="Google Shape;8109;p51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8110" name="Google Shape;8110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1" name="Google Shape;8111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cxnSp>
        <p:nvCxnSpPr>
          <p:cNvPr id="8112" name="Google Shape;8112;p51"/>
          <p:cNvCxnSpPr/>
          <p:nvPr/>
        </p:nvCxnSpPr>
        <p:spPr>
          <a:xfrm>
            <a:off x="2828782" y="4163916"/>
            <a:ext cx="533980" cy="29158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13" name="Google Shape;8113;p51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8114" name="Google Shape;8114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115" name="Google Shape;8115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116" name="Google Shape;8116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17" name="Google Shape;8117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8" name="Google Shape;8118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9" name="Google Shape;8119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0" name="Google Shape;8120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21" name="Google Shape;8121;p51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2" name="Google Shape;8122;p51"/>
          <p:cNvCxnSpPr/>
          <p:nvPr/>
        </p:nvCxnSpPr>
        <p:spPr>
          <a:xfrm rot="10800000">
            <a:off x="6157031" y="5810947"/>
            <a:ext cx="520700" cy="1698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3" name="Google Shape;8123;p51"/>
          <p:cNvCxnSpPr/>
          <p:nvPr/>
        </p:nvCxnSpPr>
        <p:spPr>
          <a:xfrm flipH="1" rot="10800000">
            <a:off x="4461581" y="5815709"/>
            <a:ext cx="306387" cy="16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24" name="Google Shape;8124;p51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8125" name="Google Shape;8125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6" name="Google Shape;8126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27" name="Google Shape;8127;p51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8128" name="Google Shape;8128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9" name="Google Shape;8129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30" name="Google Shape;8130;p51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8131" name="Google Shape;8131;p51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2" name="Google Shape;8132;p51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33" name="Google Shape;8133;p51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8134" name="Google Shape;8134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135" name="Google Shape;8135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136" name="Google Shape;8136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37" name="Google Shape;8137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8" name="Google Shape;8138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9" name="Google Shape;8139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0" name="Google Shape;8140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41" name="Google Shape;8141;p51"/>
          <p:cNvGrpSpPr/>
          <p:nvPr/>
        </p:nvGrpSpPr>
        <p:grpSpPr>
          <a:xfrm>
            <a:off x="2344724" y="2457440"/>
            <a:ext cx="6847328" cy="3478542"/>
            <a:chOff x="2344724" y="2457440"/>
            <a:chExt cx="6847328" cy="3478542"/>
          </a:xfrm>
        </p:grpSpPr>
        <p:grpSp>
          <p:nvGrpSpPr>
            <p:cNvPr id="8142" name="Google Shape;8142;p51"/>
            <p:cNvGrpSpPr/>
            <p:nvPr/>
          </p:nvGrpSpPr>
          <p:grpSpPr>
            <a:xfrm>
              <a:off x="2557552" y="3624662"/>
              <a:ext cx="6096000" cy="799432"/>
              <a:chOff x="1031788" y="6401642"/>
              <a:chExt cx="6096000" cy="799432"/>
            </a:xfrm>
          </p:grpSpPr>
          <p:sp>
            <p:nvSpPr>
              <p:cNvPr id="8143" name="Google Shape;8143;p51"/>
              <p:cNvSpPr/>
              <p:nvPr/>
            </p:nvSpPr>
            <p:spPr>
              <a:xfrm>
                <a:off x="1031788" y="6471664"/>
                <a:ext cx="6096000" cy="729410"/>
              </a:xfrm>
              <a:prstGeom prst="ellipse">
                <a:avLst/>
              </a:prstGeom>
              <a:solidFill>
                <a:srgbClr val="FF6600">
                  <a:alpha val="69803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endParaRPr/>
              </a:p>
            </p:txBody>
          </p:sp>
          <p:sp>
            <p:nvSpPr>
              <p:cNvPr id="8144" name="Google Shape;8144;p51"/>
              <p:cNvSpPr txBox="1"/>
              <p:nvPr/>
            </p:nvSpPr>
            <p:spPr>
              <a:xfrm>
                <a:off x="2317167" y="6584898"/>
                <a:ext cx="344402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b="0" i="1" lang="en-US" sz="24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Content provider network</a:t>
                </a:r>
                <a:endParaRPr/>
              </a:p>
            </p:txBody>
          </p:sp>
          <p:grpSp>
            <p:nvGrpSpPr>
              <p:cNvPr id="8145" name="Google Shape;8145;p51"/>
              <p:cNvGrpSpPr/>
              <p:nvPr/>
            </p:nvGrpSpPr>
            <p:grpSpPr>
              <a:xfrm>
                <a:off x="1602338" y="6401642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8146" name="Google Shape;8146;p51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147" name="Google Shape;8147;p51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rect b="b" l="l" r="r" t="t"/>
                    <a:pathLst>
                      <a:path extrusionOk="0" h="662124" w="524651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8" name="Google Shape;8148;p51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rect b="b" l="l" r="r" t="t"/>
                    <a:pathLst>
                      <a:path extrusionOk="0" h="492070" w="65129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149" name="Google Shape;8149;p51"/>
                  <p:cNvCxnSpPr/>
                  <p:nvPr/>
                </p:nvCxnSpPr>
                <p:spPr>
                  <a:xfrm flipH="1" rot="10800000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0" name="Google Shape;8150;p51"/>
                  <p:cNvCxnSpPr/>
                  <p:nvPr/>
                </p:nvCxnSpPr>
                <p:spPr>
                  <a:xfrm flipH="1" rot="10800000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1" name="Google Shape;8151;p51"/>
                  <p:cNvCxnSpPr/>
                  <p:nvPr/>
                </p:nvCxnSpPr>
                <p:spPr>
                  <a:xfrm flipH="1" rot="10800000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2" name="Google Shape;8152;p51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3" name="Google Shape;8153;p51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4" name="Google Shape;8154;p51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cap="flat" cmpd="sng" w="15875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8155" name="Google Shape;8155;p51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8156" name="Google Shape;8156;p51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8157" name="Google Shape;8157;p51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rect b="b" l="l" r="r" t="t"/>
                      <a:pathLst>
                        <a:path extrusionOk="0" h="662124" w="524651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58" name="Google Shape;8158;p51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rect b="b" l="l" r="r" t="t"/>
                      <a:pathLst>
                        <a:path extrusionOk="0" h="492070" w="65129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3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8159" name="Google Shape;8159;p51"/>
                    <p:cNvCxnSpPr/>
                    <p:nvPr/>
                  </p:nvCxnSpPr>
                  <p:spPr>
                    <a:xfrm flipH="1" rot="10800000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0" name="Google Shape;8160;p51"/>
                    <p:cNvCxnSpPr/>
                    <p:nvPr/>
                  </p:nvCxnSpPr>
                  <p:spPr>
                    <a:xfrm flipH="1" rot="10800000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1" name="Google Shape;8161;p51"/>
                    <p:cNvCxnSpPr/>
                    <p:nvPr/>
                  </p:nvCxnSpPr>
                  <p:spPr>
                    <a:xfrm flipH="1" rot="10800000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2" name="Google Shape;8162;p51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3" name="Google Shape;8163;p51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4" name="Google Shape;8164;p51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cap="flat" cmpd="sng" w="15875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8165" name="Google Shape;8165;p51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8166" name="Google Shape;8166;p51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67" name="Google Shape;8167;p51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68" name="Google Shape;8168;p51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8169" name="Google Shape;8169;p51"/>
              <p:cNvGrpSpPr/>
              <p:nvPr/>
            </p:nvGrpSpPr>
            <p:grpSpPr>
              <a:xfrm>
                <a:off x="5694561" y="6441153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8170" name="Google Shape;8170;p51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171" name="Google Shape;8171;p51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rect b="b" l="l" r="r" t="t"/>
                    <a:pathLst>
                      <a:path extrusionOk="0" h="662124" w="524651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2" name="Google Shape;8172;p51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rect b="b" l="l" r="r" t="t"/>
                    <a:pathLst>
                      <a:path extrusionOk="0" h="492070" w="65129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173" name="Google Shape;8173;p51"/>
                  <p:cNvCxnSpPr/>
                  <p:nvPr/>
                </p:nvCxnSpPr>
                <p:spPr>
                  <a:xfrm flipH="1" rot="10800000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74" name="Google Shape;8174;p51"/>
                  <p:cNvCxnSpPr/>
                  <p:nvPr/>
                </p:nvCxnSpPr>
                <p:spPr>
                  <a:xfrm flipH="1" rot="10800000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75" name="Google Shape;8175;p51"/>
                  <p:cNvCxnSpPr/>
                  <p:nvPr/>
                </p:nvCxnSpPr>
                <p:spPr>
                  <a:xfrm flipH="1" rot="10800000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76" name="Google Shape;8176;p51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77" name="Google Shape;8177;p51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78" name="Google Shape;8178;p51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cap="flat" cmpd="sng" w="15875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8179" name="Google Shape;8179;p51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8180" name="Google Shape;8180;p51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8181" name="Google Shape;8181;p51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rect b="b" l="l" r="r" t="t"/>
                      <a:pathLst>
                        <a:path extrusionOk="0" h="662124" w="524651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82" name="Google Shape;8182;p51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rect b="b" l="l" r="r" t="t"/>
                      <a:pathLst>
                        <a:path extrusionOk="0" h="492070" w="65129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3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8183" name="Google Shape;8183;p51"/>
                    <p:cNvCxnSpPr/>
                    <p:nvPr/>
                  </p:nvCxnSpPr>
                  <p:spPr>
                    <a:xfrm flipH="1" rot="10800000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84" name="Google Shape;8184;p51"/>
                    <p:cNvCxnSpPr/>
                    <p:nvPr/>
                  </p:nvCxnSpPr>
                  <p:spPr>
                    <a:xfrm flipH="1" rot="10800000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85" name="Google Shape;8185;p51"/>
                    <p:cNvCxnSpPr/>
                    <p:nvPr/>
                  </p:nvCxnSpPr>
                  <p:spPr>
                    <a:xfrm flipH="1" rot="10800000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86" name="Google Shape;8186;p51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87" name="Google Shape;8187;p51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88" name="Google Shape;8188;p51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cap="flat" cmpd="sng" w="15875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8189" name="Google Shape;8189;p51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8190" name="Google Shape;8190;p51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91" name="Google Shape;8191;p51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92" name="Google Shape;8192;p51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  <p:cxnSp>
          <p:nvCxnSpPr>
            <p:cNvPr id="8193" name="Google Shape;8193;p51"/>
            <p:cNvCxnSpPr/>
            <p:nvPr/>
          </p:nvCxnSpPr>
          <p:spPr>
            <a:xfrm flipH="1" rot="10800000">
              <a:off x="8373177" y="3325716"/>
              <a:ext cx="210562" cy="606179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4" name="Google Shape;8194;p51"/>
            <p:cNvCxnSpPr>
              <a:stCxn id="8143" idx="6"/>
            </p:cNvCxnSpPr>
            <p:nvPr/>
          </p:nvCxnSpPr>
          <p:spPr>
            <a:xfrm>
              <a:off x="8653552" y="4059389"/>
              <a:ext cx="538500" cy="237000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5" name="Google Shape;8195;p51"/>
            <p:cNvCxnSpPr/>
            <p:nvPr/>
          </p:nvCxnSpPr>
          <p:spPr>
            <a:xfrm rot="10800000">
              <a:off x="7981407" y="2971505"/>
              <a:ext cx="180081" cy="928886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6" name="Google Shape;8196;p51"/>
            <p:cNvCxnSpPr/>
            <p:nvPr/>
          </p:nvCxnSpPr>
          <p:spPr>
            <a:xfrm flipH="1" rot="10800000">
              <a:off x="6000693" y="2457440"/>
              <a:ext cx="3285" cy="1256298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7" name="Google Shape;8197;p51"/>
            <p:cNvCxnSpPr/>
            <p:nvPr/>
          </p:nvCxnSpPr>
          <p:spPr>
            <a:xfrm rot="10800000">
              <a:off x="3490770" y="2709766"/>
              <a:ext cx="350837" cy="1056148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8" name="Google Shape;8198;p51"/>
            <p:cNvCxnSpPr/>
            <p:nvPr/>
          </p:nvCxnSpPr>
          <p:spPr>
            <a:xfrm rot="10800000">
              <a:off x="2733590" y="3084939"/>
              <a:ext cx="184530" cy="786742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9" name="Google Shape;8199;p51"/>
            <p:cNvCxnSpPr/>
            <p:nvPr/>
          </p:nvCxnSpPr>
          <p:spPr>
            <a:xfrm flipH="1" rot="10800000">
              <a:off x="2537108" y="4260753"/>
              <a:ext cx="477027" cy="550561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0" name="Google Shape;8200;p51"/>
            <p:cNvCxnSpPr/>
            <p:nvPr/>
          </p:nvCxnSpPr>
          <p:spPr>
            <a:xfrm flipH="1" rot="10800000">
              <a:off x="5720123" y="4417447"/>
              <a:ext cx="5022" cy="1030757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1" name="Google Shape;8201;p51"/>
            <p:cNvCxnSpPr>
              <a:stCxn id="8132" idx="0"/>
            </p:cNvCxnSpPr>
            <p:nvPr/>
          </p:nvCxnSpPr>
          <p:spPr>
            <a:xfrm rot="10800000">
              <a:off x="5828009" y="4390682"/>
              <a:ext cx="863700" cy="1545300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2" name="Google Shape;8202;p51"/>
            <p:cNvCxnSpPr/>
            <p:nvPr/>
          </p:nvCxnSpPr>
          <p:spPr>
            <a:xfrm rot="10800000">
              <a:off x="8042725" y="4273180"/>
              <a:ext cx="719289" cy="1457599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3" name="Google Shape;8203;p51"/>
            <p:cNvCxnSpPr/>
            <p:nvPr/>
          </p:nvCxnSpPr>
          <p:spPr>
            <a:xfrm rot="10800000">
              <a:off x="2386276" y="3473353"/>
              <a:ext cx="261637" cy="504826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4" name="Google Shape;8204;p51"/>
            <p:cNvCxnSpPr/>
            <p:nvPr/>
          </p:nvCxnSpPr>
          <p:spPr>
            <a:xfrm flipH="1" rot="10800000">
              <a:off x="2344724" y="4114193"/>
              <a:ext cx="251695" cy="109254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5" name="Google Shape;8205;p51"/>
            <p:cNvCxnSpPr>
              <a:stCxn id="8039" idx="2"/>
              <a:endCxn id="7910" idx="2"/>
            </p:cNvCxnSpPr>
            <p:nvPr/>
          </p:nvCxnSpPr>
          <p:spPr>
            <a:xfrm flipH="1" rot="10800000">
              <a:off x="5458049" y="3230942"/>
              <a:ext cx="7500" cy="480900"/>
            </a:xfrm>
            <a:prstGeom prst="straightConnector1">
              <a:avLst/>
            </a:prstGeom>
            <a:noFill/>
            <a:ln cap="flat" cmpd="sng" w="4445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6" name="Google Shape;8206;p51"/>
            <p:cNvCxnSpPr/>
            <p:nvPr/>
          </p:nvCxnSpPr>
          <p:spPr>
            <a:xfrm flipH="1" rot="10800000">
              <a:off x="4457330" y="4394908"/>
              <a:ext cx="7426" cy="480990"/>
            </a:xfrm>
            <a:prstGeom prst="straightConnector1">
              <a:avLst/>
            </a:prstGeom>
            <a:noFill/>
            <a:ln cap="flat" cmpd="sng" w="4445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7" name="Google Shape;8207;p51"/>
            <p:cNvCxnSpPr/>
            <p:nvPr/>
          </p:nvCxnSpPr>
          <p:spPr>
            <a:xfrm flipH="1" rot="10800000">
              <a:off x="7407243" y="4368703"/>
              <a:ext cx="7426" cy="480990"/>
            </a:xfrm>
            <a:prstGeom prst="straightConnector1">
              <a:avLst/>
            </a:prstGeom>
            <a:noFill/>
            <a:ln cap="flat" cmpd="sng" w="4445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208" name="Google Shape;8208;p51"/>
          <p:cNvGrpSpPr/>
          <p:nvPr/>
        </p:nvGrpSpPr>
        <p:grpSpPr>
          <a:xfrm>
            <a:off x="4545099" y="5447247"/>
            <a:ext cx="1807203" cy="495366"/>
            <a:chOff x="4545099" y="5447247"/>
            <a:chExt cx="1807203" cy="495366"/>
          </a:xfrm>
        </p:grpSpPr>
        <p:sp>
          <p:nvSpPr>
            <p:cNvPr id="8209" name="Google Shape;8209;p51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0" name="Google Shape;8210;p51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</p:grpSp>
      <p:grpSp>
        <p:nvGrpSpPr>
          <p:cNvPr id="8211" name="Google Shape;8211;p51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8212" name="Google Shape;8212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213" name="Google Shape;8213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214" name="Google Shape;8214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15" name="Google Shape;8215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6" name="Google Shape;8216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7" name="Google Shape;8217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8" name="Google Shape;8218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9" name="Google Shape;8219;p51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8220" name="Google Shape;8220;p5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221" name="Google Shape;8221;p5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222" name="Google Shape;8222;p5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23" name="Google Shape;8223;p5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4" name="Google Shape;8224;p5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5" name="Google Shape;8225;p5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6" name="Google Shape;8226;p5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27" name="Google Shape;8227;p5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2" name="Shape 8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3" name="Google Shape;8233;p52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cxnSp>
        <p:nvCxnSpPr>
          <p:cNvPr id="8234" name="Google Shape;8234;p52"/>
          <p:cNvCxnSpPr>
            <a:stCxn id="8235" idx="2"/>
            <a:endCxn id="8236" idx="6"/>
          </p:cNvCxnSpPr>
          <p:nvPr/>
        </p:nvCxnSpPr>
        <p:spPr>
          <a:xfrm rot="10800000">
            <a:off x="5710150" y="3536903"/>
            <a:ext cx="531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37" name="Google Shape;8237;p52"/>
          <p:cNvCxnSpPr/>
          <p:nvPr/>
        </p:nvCxnSpPr>
        <p:spPr>
          <a:xfrm flipH="1" rot="-5400000">
            <a:off x="6584535" y="3012633"/>
            <a:ext cx="286582" cy="161925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8238" name="Google Shape;8238;p52"/>
          <p:cNvGrpSpPr/>
          <p:nvPr/>
        </p:nvGrpSpPr>
        <p:grpSpPr>
          <a:xfrm>
            <a:off x="2266950" y="1992980"/>
            <a:ext cx="7658100" cy="2814961"/>
            <a:chOff x="2266950" y="1992980"/>
            <a:chExt cx="7658100" cy="2814961"/>
          </a:xfrm>
        </p:grpSpPr>
        <p:cxnSp>
          <p:nvCxnSpPr>
            <p:cNvPr id="8239" name="Google Shape;8239;p52"/>
            <p:cNvCxnSpPr>
              <a:endCxn id="8240" idx="0"/>
            </p:cNvCxnSpPr>
            <p:nvPr/>
          </p:nvCxnSpPr>
          <p:spPr>
            <a:xfrm flipH="1">
              <a:off x="2689225" y="1992980"/>
              <a:ext cx="308100" cy="2220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1" name="Google Shape;8241;p52"/>
            <p:cNvCxnSpPr>
              <a:stCxn id="8236" idx="4"/>
            </p:cNvCxnSpPr>
            <p:nvPr/>
          </p:nvCxnSpPr>
          <p:spPr>
            <a:xfrm flipH="1">
              <a:off x="4620444" y="3908564"/>
              <a:ext cx="98400" cy="474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2" name="Google Shape;8242;p52"/>
            <p:cNvCxnSpPr>
              <a:stCxn id="8236" idx="3"/>
            </p:cNvCxnSpPr>
            <p:nvPr/>
          </p:nvCxnSpPr>
          <p:spPr>
            <a:xfrm flipH="1">
              <a:off x="3727423" y="3799707"/>
              <a:ext cx="290400" cy="583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3" name="Google Shape;8243;p52"/>
            <p:cNvCxnSpPr/>
            <p:nvPr/>
          </p:nvCxnSpPr>
          <p:spPr>
            <a:xfrm flipH="1" rot="-5400000">
              <a:off x="2142972" y="3178358"/>
              <a:ext cx="2292656" cy="26035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4" name="Google Shape;8244;p52"/>
            <p:cNvCxnSpPr/>
            <p:nvPr/>
          </p:nvCxnSpPr>
          <p:spPr>
            <a:xfrm flipH="1">
              <a:off x="2955927" y="3021951"/>
              <a:ext cx="771524" cy="14329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5" name="Google Shape;8245;p52"/>
            <p:cNvCxnSpPr>
              <a:endCxn id="8246" idx="0"/>
            </p:cNvCxnSpPr>
            <p:nvPr/>
          </p:nvCxnSpPr>
          <p:spPr>
            <a:xfrm>
              <a:off x="5187032" y="3712280"/>
              <a:ext cx="422400" cy="50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7" name="Google Shape;8247;p52"/>
            <p:cNvCxnSpPr/>
            <p:nvPr/>
          </p:nvCxnSpPr>
          <p:spPr>
            <a:xfrm rot="5400000">
              <a:off x="6419350" y="3956601"/>
              <a:ext cx="583613" cy="29051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8" name="Google Shape;8248;p52"/>
            <p:cNvCxnSpPr/>
            <p:nvPr/>
          </p:nvCxnSpPr>
          <p:spPr>
            <a:xfrm flipH="1" rot="-5400000">
              <a:off x="7161610" y="4097200"/>
              <a:ext cx="511967" cy="8096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9" name="Google Shape;8249;p52"/>
            <p:cNvCxnSpPr>
              <a:stCxn id="8235" idx="5"/>
            </p:cNvCxnSpPr>
            <p:nvPr/>
          </p:nvCxnSpPr>
          <p:spPr>
            <a:xfrm>
              <a:off x="7934465" y="3799707"/>
              <a:ext cx="412800" cy="671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50" name="Google Shape;8250;p52"/>
            <p:cNvCxnSpPr>
              <a:stCxn id="8251" idx="4"/>
              <a:endCxn id="8252" idx="0"/>
            </p:cNvCxnSpPr>
            <p:nvPr/>
          </p:nvCxnSpPr>
          <p:spPr>
            <a:xfrm>
              <a:off x="8131307" y="2237400"/>
              <a:ext cx="398400" cy="1976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53" name="Google Shape;8253;p52"/>
            <p:cNvCxnSpPr/>
            <p:nvPr/>
          </p:nvCxnSpPr>
          <p:spPr>
            <a:xfrm flipH="1" rot="-5400000">
              <a:off x="8678012" y="3586364"/>
              <a:ext cx="1371713" cy="2428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54" name="Google Shape;8254;p52"/>
            <p:cNvCxnSpPr/>
            <p:nvPr/>
          </p:nvCxnSpPr>
          <p:spPr>
            <a:xfrm rot="5400000">
              <a:off x="7669052" y="3134824"/>
              <a:ext cx="1443359" cy="121761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55" name="Google Shape;8255;p52"/>
            <p:cNvSpPr/>
            <p:nvPr/>
          </p:nvSpPr>
          <p:spPr>
            <a:xfrm>
              <a:off x="3240088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40" name="Google Shape;8240;p52"/>
            <p:cNvSpPr/>
            <p:nvPr/>
          </p:nvSpPr>
          <p:spPr>
            <a:xfrm>
              <a:off x="226695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56" name="Google Shape;8256;p52"/>
            <p:cNvSpPr/>
            <p:nvPr/>
          </p:nvSpPr>
          <p:spPr>
            <a:xfrm>
              <a:off x="7134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57" name="Google Shape;8257;p52"/>
            <p:cNvSpPr/>
            <p:nvPr/>
          </p:nvSpPr>
          <p:spPr>
            <a:xfrm>
              <a:off x="6159500" y="4213880"/>
              <a:ext cx="846138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46" name="Google Shape;8246;p52"/>
            <p:cNvSpPr/>
            <p:nvPr/>
          </p:nvSpPr>
          <p:spPr>
            <a:xfrm>
              <a:off x="5186363" y="4213880"/>
              <a:ext cx="846137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58" name="Google Shape;8258;p52"/>
            <p:cNvSpPr/>
            <p:nvPr/>
          </p:nvSpPr>
          <p:spPr>
            <a:xfrm>
              <a:off x="4213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52" name="Google Shape;8252;p52"/>
            <p:cNvSpPr/>
            <p:nvPr/>
          </p:nvSpPr>
          <p:spPr>
            <a:xfrm>
              <a:off x="8107363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59" name="Google Shape;8259;p52"/>
            <p:cNvSpPr/>
            <p:nvPr/>
          </p:nvSpPr>
          <p:spPr>
            <a:xfrm>
              <a:off x="908050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</p:grpSp>
      <p:sp>
        <p:nvSpPr>
          <p:cNvPr id="8260" name="Google Shape;8260;p52"/>
          <p:cNvSpPr txBox="1"/>
          <p:nvPr/>
        </p:nvSpPr>
        <p:spPr>
          <a:xfrm>
            <a:off x="532110" y="5020506"/>
            <a:ext cx="11283366" cy="182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“center”: small # of well-connected large networks</a:t>
            </a:r>
            <a:endParaRPr/>
          </a:p>
          <a:p>
            <a:pPr indent="-280988" lvl="1" marL="4603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“tier-1” commercial ISPs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Level 3, Sprint, AT&amp;T, NTT),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 coverage</a:t>
            </a:r>
            <a:endParaRPr/>
          </a:p>
          <a:p>
            <a:pPr indent="-280988" lvl="1" marL="4603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content provider networks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Google, Facebook):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private network that connects its data centers to Internet, often bypassing tier-1, regional ISPs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61" name="Google Shape;8261;p52"/>
          <p:cNvGrpSpPr/>
          <p:nvPr/>
        </p:nvGrpSpPr>
        <p:grpSpPr>
          <a:xfrm>
            <a:off x="3727450" y="2136660"/>
            <a:ext cx="5191125" cy="1771904"/>
            <a:chOff x="3727450" y="2136660"/>
            <a:chExt cx="5191125" cy="1771904"/>
          </a:xfrm>
        </p:grpSpPr>
        <p:cxnSp>
          <p:nvCxnSpPr>
            <p:cNvPr id="8262" name="Google Shape;8262;p52"/>
            <p:cNvCxnSpPr>
              <a:stCxn id="8263" idx="5"/>
            </p:cNvCxnSpPr>
            <p:nvPr/>
          </p:nvCxnSpPr>
          <p:spPr>
            <a:xfrm>
              <a:off x="4222067" y="2951831"/>
              <a:ext cx="72000" cy="356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64" name="Google Shape;8264;p52"/>
            <p:cNvCxnSpPr/>
            <p:nvPr/>
          </p:nvCxnSpPr>
          <p:spPr>
            <a:xfrm rot="5400000">
              <a:off x="4730778" y="2617790"/>
              <a:ext cx="1074683" cy="1635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65" name="Google Shape;8265;p52"/>
            <p:cNvCxnSpPr/>
            <p:nvPr/>
          </p:nvCxnSpPr>
          <p:spPr>
            <a:xfrm flipH="1">
              <a:off x="5430838" y="2878660"/>
              <a:ext cx="811212" cy="51196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66" name="Google Shape;8266;p52"/>
            <p:cNvCxnSpPr>
              <a:stCxn id="8267" idx="5"/>
            </p:cNvCxnSpPr>
            <p:nvPr/>
          </p:nvCxnSpPr>
          <p:spPr>
            <a:xfrm>
              <a:off x="4041683" y="2136660"/>
              <a:ext cx="2281200" cy="1382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68" name="Google Shape;8268;p52"/>
            <p:cNvCxnSpPr/>
            <p:nvPr/>
          </p:nvCxnSpPr>
          <p:spPr>
            <a:xfrm flipH="1">
              <a:off x="7620000" y="2807014"/>
              <a:ext cx="1298575" cy="44032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36" name="Google Shape;8236;p52"/>
            <p:cNvSpPr/>
            <p:nvPr/>
          </p:nvSpPr>
          <p:spPr>
            <a:xfrm>
              <a:off x="37274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  <p:sp>
          <p:nvSpPr>
            <p:cNvPr id="8235" name="Google Shape;8235;p52"/>
            <p:cNvSpPr/>
            <p:nvPr/>
          </p:nvSpPr>
          <p:spPr>
            <a:xfrm>
              <a:off x="62420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  <p:cxnSp>
          <p:nvCxnSpPr>
            <p:cNvPr id="8269" name="Google Shape;8269;p52"/>
            <p:cNvCxnSpPr>
              <a:endCxn id="8235" idx="0"/>
            </p:cNvCxnSpPr>
            <p:nvPr/>
          </p:nvCxnSpPr>
          <p:spPr>
            <a:xfrm>
              <a:off x="6941844" y="2964242"/>
              <a:ext cx="291600" cy="20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270" name="Google Shape;8270;p52"/>
          <p:cNvGrpSpPr/>
          <p:nvPr/>
        </p:nvGrpSpPr>
        <p:grpSpPr>
          <a:xfrm>
            <a:off x="2347913" y="1287258"/>
            <a:ext cx="7329086" cy="1769461"/>
            <a:chOff x="2347913" y="1287258"/>
            <a:chExt cx="7329086" cy="1769461"/>
          </a:xfrm>
        </p:grpSpPr>
        <p:grpSp>
          <p:nvGrpSpPr>
            <p:cNvPr id="8271" name="Google Shape;8271;p52"/>
            <p:cNvGrpSpPr/>
            <p:nvPr/>
          </p:nvGrpSpPr>
          <p:grpSpPr>
            <a:xfrm>
              <a:off x="2347913" y="1287258"/>
              <a:ext cx="7329086" cy="1769461"/>
              <a:chOff x="2347913" y="1287258"/>
              <a:chExt cx="7329086" cy="1769461"/>
            </a:xfrm>
          </p:grpSpPr>
          <p:cxnSp>
            <p:nvCxnSpPr>
              <p:cNvPr id="8272" name="Google Shape;8272;p52"/>
              <p:cNvCxnSpPr/>
              <p:nvPr/>
            </p:nvCxnSpPr>
            <p:spPr>
              <a:xfrm flipH="1">
                <a:off x="4051300" y="2018914"/>
                <a:ext cx="3163888" cy="72690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73" name="Google Shape;8273;p52"/>
              <p:cNvCxnSpPr/>
              <p:nvPr/>
            </p:nvCxnSpPr>
            <p:spPr>
              <a:xfrm>
                <a:off x="8816343" y="2125983"/>
                <a:ext cx="183196" cy="46609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74" name="Google Shape;8274;p52"/>
              <p:cNvCxnSpPr/>
              <p:nvPr/>
            </p:nvCxnSpPr>
            <p:spPr>
              <a:xfrm flipH="1">
                <a:off x="6889752" y="2118360"/>
                <a:ext cx="486408" cy="61700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75" name="Google Shape;8275;p52"/>
              <p:cNvCxnSpPr/>
              <p:nvPr/>
            </p:nvCxnSpPr>
            <p:spPr>
              <a:xfrm rot="10800000">
                <a:off x="4294188" y="1860422"/>
                <a:ext cx="53181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76" name="Google Shape;8276;p52"/>
              <p:cNvCxnSpPr>
                <a:stCxn id="8251" idx="2"/>
                <a:endCxn id="8277" idx="6"/>
              </p:cNvCxnSpPr>
              <p:nvPr/>
            </p:nvCxnSpPr>
            <p:spPr>
              <a:xfrm flipH="1">
                <a:off x="6683228" y="1872695"/>
                <a:ext cx="4407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78" name="Google Shape;8278;p52"/>
              <p:cNvSpPr/>
              <p:nvPr/>
            </p:nvSpPr>
            <p:spPr>
              <a:xfrm>
                <a:off x="3402013" y="1287258"/>
                <a:ext cx="4460875" cy="429873"/>
              </a:xfrm>
              <a:prstGeom prst="arc">
                <a:avLst>
                  <a:gd fmla="val 10681875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8279" name="Google Shape;8279;p52"/>
              <p:cNvCxnSpPr/>
              <p:nvPr/>
            </p:nvCxnSpPr>
            <p:spPr>
              <a:xfrm flipH="1" rot="-5400000">
                <a:off x="3390276" y="2254903"/>
                <a:ext cx="429873" cy="2444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80" name="Google Shape;8280;p52"/>
              <p:cNvCxnSpPr/>
              <p:nvPr/>
            </p:nvCxnSpPr>
            <p:spPr>
              <a:xfrm flipH="1" rot="-5400000">
                <a:off x="6125374" y="2196331"/>
                <a:ext cx="474651" cy="40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81" name="Google Shape;8281;p52"/>
              <p:cNvCxnSpPr/>
              <p:nvPr/>
            </p:nvCxnSpPr>
            <p:spPr>
              <a:xfrm>
                <a:off x="6510338" y="2026377"/>
                <a:ext cx="2433637" cy="6448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67" name="Google Shape;8267;p52"/>
              <p:cNvSpPr/>
              <p:nvPr/>
            </p:nvSpPr>
            <p:spPr>
              <a:xfrm>
                <a:off x="2347913" y="1502195"/>
                <a:ext cx="1984375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7" name="Google Shape;8277;p52"/>
              <p:cNvSpPr/>
              <p:nvPr/>
            </p:nvSpPr>
            <p:spPr>
              <a:xfrm>
                <a:off x="4700588" y="1502195"/>
                <a:ext cx="1982787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82" name="Google Shape;8282;p52"/>
              <p:cNvGrpSpPr/>
              <p:nvPr/>
            </p:nvGrpSpPr>
            <p:grpSpPr>
              <a:xfrm>
                <a:off x="3480201" y="2504276"/>
                <a:ext cx="869150" cy="519599"/>
                <a:chOff x="553316" y="2968407"/>
                <a:chExt cx="869150" cy="552631"/>
              </a:xfrm>
            </p:grpSpPr>
            <p:sp>
              <p:nvSpPr>
                <p:cNvPr id="8263" name="Google Shape;8263;p52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3" name="Google Shape;8283;p52"/>
                <p:cNvSpPr txBox="1"/>
                <p:nvPr/>
              </p:nvSpPr>
              <p:spPr>
                <a:xfrm>
                  <a:off x="706987" y="2968407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b="0" i="0" lang="en-US" sz="2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b="0" i="0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84" name="Google Shape;8284;p52"/>
              <p:cNvGrpSpPr/>
              <p:nvPr/>
            </p:nvGrpSpPr>
            <p:grpSpPr>
              <a:xfrm>
                <a:off x="7123928" y="1507990"/>
                <a:ext cx="2014757" cy="729410"/>
                <a:chOff x="7123928" y="1507990"/>
                <a:chExt cx="2014757" cy="729410"/>
              </a:xfrm>
            </p:grpSpPr>
            <p:sp>
              <p:nvSpPr>
                <p:cNvPr id="8251" name="Google Shape;8251;p52"/>
                <p:cNvSpPr/>
                <p:nvPr/>
              </p:nvSpPr>
              <p:spPr>
                <a:xfrm>
                  <a:off x="7123928" y="1507990"/>
                  <a:ext cx="2014757" cy="729410"/>
                </a:xfrm>
                <a:prstGeom prst="ellipse">
                  <a:avLst/>
                </a:prstGeom>
                <a:solidFill>
                  <a:srgbClr val="FF6600">
                    <a:alpha val="69803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0" i="0" lang="en-US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   </a:t>
                  </a:r>
                  <a:endParaRPr/>
                </a:p>
              </p:txBody>
            </p:sp>
            <p:sp>
              <p:nvSpPr>
                <p:cNvPr id="8285" name="Google Shape;8285;p52"/>
                <p:cNvSpPr txBox="1"/>
                <p:nvPr/>
              </p:nvSpPr>
              <p:spPr>
                <a:xfrm>
                  <a:off x="7387834" y="1535785"/>
                  <a:ext cx="151676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Calibri"/>
                    <a:buNone/>
                  </a:pPr>
                  <a:r>
                    <a:rPr b="0" i="0" lang="en-US" sz="36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Google</a:t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86" name="Google Shape;8286;p52"/>
              <p:cNvGrpSpPr/>
              <p:nvPr/>
            </p:nvGrpSpPr>
            <p:grpSpPr>
              <a:xfrm>
                <a:off x="8807849" y="2554323"/>
                <a:ext cx="869150" cy="502396"/>
                <a:chOff x="553316" y="2997818"/>
                <a:chExt cx="869150" cy="534333"/>
              </a:xfrm>
            </p:grpSpPr>
            <p:sp>
              <p:nvSpPr>
                <p:cNvPr id="8287" name="Google Shape;8287;p52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8" name="Google Shape;8288;p52"/>
                <p:cNvSpPr txBox="1"/>
                <p:nvPr/>
              </p:nvSpPr>
              <p:spPr>
                <a:xfrm>
                  <a:off x="684127" y="3008931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b="0" i="0" lang="en-US" sz="2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b="0" i="0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89" name="Google Shape;8289;p52"/>
            <p:cNvGrpSpPr/>
            <p:nvPr/>
          </p:nvGrpSpPr>
          <p:grpSpPr>
            <a:xfrm>
              <a:off x="6173793" y="2537627"/>
              <a:ext cx="869150" cy="502396"/>
              <a:chOff x="553316" y="2997818"/>
              <a:chExt cx="869150" cy="534333"/>
            </a:xfrm>
          </p:grpSpPr>
          <p:sp>
            <p:nvSpPr>
              <p:cNvPr id="8290" name="Google Shape;8290;p52"/>
              <p:cNvSpPr/>
              <p:nvPr/>
            </p:nvSpPr>
            <p:spPr>
              <a:xfrm>
                <a:off x="553316" y="2997818"/>
                <a:ext cx="869150" cy="52322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1" name="Google Shape;8291;p52"/>
              <p:cNvSpPr txBox="1"/>
              <p:nvPr/>
            </p:nvSpPr>
            <p:spPr>
              <a:xfrm>
                <a:off x="684127" y="3008931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Calibri"/>
                  <a:buNone/>
                </a:pPr>
                <a:r>
                  <a:rPr b="0" i="0" lang="en-US" sz="2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92" name="Google Shape;8292;p5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7" name="Shape 8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8" name="Google Shape;8298;p53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8299" name="Google Shape;8299;p5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00" name="Google Shape;8300;p53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8301" name="Google Shape;830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6" name="Shape 8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07" name="Google Shape;8307;p54"/>
          <p:cNvCxnSpPr/>
          <p:nvPr/>
        </p:nvCxnSpPr>
        <p:spPr>
          <a:xfrm>
            <a:off x="5779371" y="4596717"/>
            <a:ext cx="1933575" cy="952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08" name="Google Shape;8308;p54"/>
          <p:cNvGrpSpPr/>
          <p:nvPr/>
        </p:nvGrpSpPr>
        <p:grpSpPr>
          <a:xfrm>
            <a:off x="4584883" y="4186185"/>
            <a:ext cx="1511352" cy="863670"/>
            <a:chOff x="7493876" y="2774731"/>
            <a:chExt cx="1481958" cy="894622"/>
          </a:xfrm>
        </p:grpSpPr>
        <p:sp>
          <p:nvSpPr>
            <p:cNvPr id="8309" name="Google Shape;8309;p5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10" name="Google Shape;8310;p5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11" name="Google Shape;8311;p5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12" name="Google Shape;8312;p5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3" name="Google Shape;8313;p5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4" name="Google Shape;8314;p5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5" name="Google Shape;8315;p5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16" name="Google Shape;8316;p5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How do packet delay and loss occur?</a:t>
            </a:r>
            <a:endParaRPr sz="4400"/>
          </a:p>
        </p:txBody>
      </p:sp>
      <p:sp>
        <p:nvSpPr>
          <p:cNvPr id="8317" name="Google Shape;8317;p54"/>
          <p:cNvSpPr txBox="1"/>
          <p:nvPr>
            <p:ph idx="1" type="body"/>
          </p:nvPr>
        </p:nvSpPr>
        <p:spPr>
          <a:xfrm>
            <a:off x="825266" y="1253331"/>
            <a:ext cx="1113754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</a:t>
            </a:r>
            <a:r>
              <a:rPr i="1" lang="en-US">
                <a:solidFill>
                  <a:srgbClr val="C00000"/>
                </a:solidFill>
              </a:rPr>
              <a:t>queue</a:t>
            </a:r>
            <a:r>
              <a:rPr lang="en-US"/>
              <a:t> in router buffers, waiting for turn for transmission</a:t>
            </a:r>
            <a:endParaRPr/>
          </a:p>
          <a:p>
            <a:pPr indent="-277813" lvl="1" marL="75088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/>
              <a:t>queue length grows when arrival rate to link (temporarily) exceeds output link capacity </a:t>
            </a:r>
            <a:endParaRPr/>
          </a:p>
          <a:p>
            <a:pPr indent="-277813" lvl="0" marL="40798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/>
              <a:t>packet </a:t>
            </a:r>
            <a:r>
              <a:rPr i="1" lang="en-US">
                <a:solidFill>
                  <a:srgbClr val="CC0000"/>
                </a:solidFill>
              </a:rPr>
              <a:t>loss</a:t>
            </a:r>
            <a:r>
              <a:rPr lang="en-US">
                <a:solidFill>
                  <a:srgbClr val="CC0000"/>
                </a:solidFill>
              </a:rPr>
              <a:t> </a:t>
            </a:r>
            <a:r>
              <a:rPr lang="en-US"/>
              <a:t>occurs when memory to hold queued packets fills up</a:t>
            </a:r>
            <a:endParaRPr/>
          </a:p>
        </p:txBody>
      </p:sp>
      <p:cxnSp>
        <p:nvCxnSpPr>
          <p:cNvPr id="8318" name="Google Shape;8318;p54"/>
          <p:cNvCxnSpPr/>
          <p:nvPr/>
        </p:nvCxnSpPr>
        <p:spPr>
          <a:xfrm>
            <a:off x="3855321" y="4177617"/>
            <a:ext cx="741362" cy="3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9" name="Google Shape;8319;p54"/>
          <p:cNvSpPr/>
          <p:nvPr/>
        </p:nvSpPr>
        <p:spPr>
          <a:xfrm>
            <a:off x="5445996" y="4468129"/>
            <a:ext cx="147637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0" name="Google Shape;8320;p54"/>
          <p:cNvSpPr/>
          <p:nvPr/>
        </p:nvSpPr>
        <p:spPr>
          <a:xfrm>
            <a:off x="5601571" y="4468129"/>
            <a:ext cx="147637" cy="200025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1" name="Google Shape;8321;p54"/>
          <p:cNvSpPr/>
          <p:nvPr/>
        </p:nvSpPr>
        <p:spPr>
          <a:xfrm>
            <a:off x="5736508" y="4406217"/>
            <a:ext cx="147638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22" name="Google Shape;8322;p54"/>
          <p:cNvCxnSpPr/>
          <p:nvPr/>
        </p:nvCxnSpPr>
        <p:spPr>
          <a:xfrm flipH="1" rot="10800000">
            <a:off x="3853733" y="4717367"/>
            <a:ext cx="735013" cy="55086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3" name="Google Shape;8323;p54"/>
          <p:cNvSpPr/>
          <p:nvPr/>
        </p:nvSpPr>
        <p:spPr>
          <a:xfrm>
            <a:off x="4393483" y="4368117"/>
            <a:ext cx="147638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24" name="Google Shape;8324;p54"/>
          <p:cNvCxnSpPr/>
          <p:nvPr/>
        </p:nvCxnSpPr>
        <p:spPr>
          <a:xfrm>
            <a:off x="4344271" y="4304617"/>
            <a:ext cx="21113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5" name="Google Shape;8325;p54"/>
          <p:cNvSpPr txBox="1"/>
          <p:nvPr/>
        </p:nvSpPr>
        <p:spPr>
          <a:xfrm>
            <a:off x="3021677" y="3861704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326" name="Google Shape;8326;p54"/>
          <p:cNvSpPr txBox="1"/>
          <p:nvPr/>
        </p:nvSpPr>
        <p:spPr>
          <a:xfrm>
            <a:off x="3094654" y="4814204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327" name="Google Shape;8327;p54"/>
          <p:cNvGrpSpPr/>
          <p:nvPr/>
        </p:nvGrpSpPr>
        <p:grpSpPr>
          <a:xfrm>
            <a:off x="3128246" y="3861704"/>
            <a:ext cx="779462" cy="679450"/>
            <a:chOff x="-44" y="1473"/>
            <a:chExt cx="981" cy="1105"/>
          </a:xfrm>
        </p:grpSpPr>
        <p:pic>
          <p:nvPicPr>
            <p:cNvPr descr="desktop_computer_stylized_medium" id="8328" name="Google Shape;8328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9" name="Google Shape;8329;p5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desktop_computer_stylized_medium" id="8330" name="Google Shape;833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223290" y="4868179"/>
            <a:ext cx="779462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1" name="Google Shape;8331;p54"/>
          <p:cNvSpPr/>
          <p:nvPr/>
        </p:nvSpPr>
        <p:spPr>
          <a:xfrm flipH="1">
            <a:off x="3555416" y="4933357"/>
            <a:ext cx="379004" cy="31113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2" name="Google Shape;8332;p54"/>
          <p:cNvSpPr/>
          <p:nvPr/>
        </p:nvSpPr>
        <p:spPr>
          <a:xfrm>
            <a:off x="3956921" y="5023754"/>
            <a:ext cx="139700" cy="185738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33" name="Google Shape;8333;p54"/>
          <p:cNvCxnSpPr/>
          <p:nvPr/>
        </p:nvCxnSpPr>
        <p:spPr>
          <a:xfrm flipH="1" rot="10800000">
            <a:off x="4131546" y="4993592"/>
            <a:ext cx="220662" cy="1619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34" name="Google Shape;8334;p54"/>
          <p:cNvSpPr/>
          <p:nvPr/>
        </p:nvSpPr>
        <p:spPr>
          <a:xfrm>
            <a:off x="5293596" y="4469717"/>
            <a:ext cx="147637" cy="200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5" name="Google Shape;8335;p54"/>
          <p:cNvSpPr/>
          <p:nvPr/>
        </p:nvSpPr>
        <p:spPr>
          <a:xfrm>
            <a:off x="5144371" y="4468129"/>
            <a:ext cx="147637" cy="200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6" name="Google Shape;8336;p54"/>
          <p:cNvSpPr/>
          <p:nvPr/>
        </p:nvSpPr>
        <p:spPr>
          <a:xfrm>
            <a:off x="4991971" y="4471304"/>
            <a:ext cx="147637" cy="200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7" name="Google Shape;8337;p54"/>
          <p:cNvGrpSpPr/>
          <p:nvPr/>
        </p:nvGrpSpPr>
        <p:grpSpPr>
          <a:xfrm>
            <a:off x="4277596" y="3137806"/>
            <a:ext cx="5876927" cy="1239838"/>
            <a:chOff x="1279" y="2225"/>
            <a:chExt cx="3702" cy="781"/>
          </a:xfrm>
        </p:grpSpPr>
        <p:sp>
          <p:nvSpPr>
            <p:cNvPr id="8338" name="Google Shape;8338;p54"/>
            <p:cNvSpPr txBox="1"/>
            <p:nvPr/>
          </p:nvSpPr>
          <p:spPr>
            <a:xfrm>
              <a:off x="1279" y="2225"/>
              <a:ext cx="3702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being transmitted </a:t>
              </a: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(transmission delay)</a:t>
              </a:r>
              <a:endParaRPr/>
            </a:p>
          </p:txBody>
        </p:sp>
        <p:cxnSp>
          <p:nvCxnSpPr>
            <p:cNvPr id="8339" name="Google Shape;8339;p54"/>
            <p:cNvCxnSpPr/>
            <p:nvPr/>
          </p:nvCxnSpPr>
          <p:spPr>
            <a:xfrm flipH="1">
              <a:off x="2259" y="2462"/>
              <a:ext cx="836" cy="5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40" name="Google Shape;8340;p54"/>
          <p:cNvGrpSpPr/>
          <p:nvPr/>
        </p:nvGrpSpPr>
        <p:grpSpPr>
          <a:xfrm>
            <a:off x="5550773" y="4742762"/>
            <a:ext cx="5216531" cy="900111"/>
            <a:chOff x="2103" y="3214"/>
            <a:chExt cx="3286" cy="567"/>
          </a:xfrm>
        </p:grpSpPr>
        <p:sp>
          <p:nvSpPr>
            <p:cNvPr id="8341" name="Google Shape;8341;p54"/>
            <p:cNvSpPr txBox="1"/>
            <p:nvPr/>
          </p:nvSpPr>
          <p:spPr>
            <a:xfrm>
              <a:off x="2530" y="3490"/>
              <a:ext cx="2859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packets in buffers</a:t>
              </a: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(queueing delay)</a:t>
              </a:r>
              <a:endParaRPr/>
            </a:p>
          </p:txBody>
        </p:sp>
        <p:cxnSp>
          <p:nvCxnSpPr>
            <p:cNvPr id="8342" name="Google Shape;8342;p54"/>
            <p:cNvCxnSpPr/>
            <p:nvPr/>
          </p:nvCxnSpPr>
          <p:spPr>
            <a:xfrm rot="10800000">
              <a:off x="2103" y="3214"/>
              <a:ext cx="471" cy="4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43" name="Google Shape;8343;p54"/>
          <p:cNvGrpSpPr/>
          <p:nvPr/>
        </p:nvGrpSpPr>
        <p:grpSpPr>
          <a:xfrm>
            <a:off x="4468095" y="4704672"/>
            <a:ext cx="5173663" cy="1757364"/>
            <a:chOff x="1421" y="3190"/>
            <a:chExt cx="3259" cy="1107"/>
          </a:xfrm>
        </p:grpSpPr>
        <p:cxnSp>
          <p:nvCxnSpPr>
            <p:cNvPr id="8344" name="Google Shape;8344;p54"/>
            <p:cNvCxnSpPr/>
            <p:nvPr/>
          </p:nvCxnSpPr>
          <p:spPr>
            <a:xfrm flipH="1" rot="10800000">
              <a:off x="1793" y="3190"/>
              <a:ext cx="110" cy="6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45" name="Google Shape;8345;p54"/>
            <p:cNvSpPr txBox="1"/>
            <p:nvPr/>
          </p:nvSpPr>
          <p:spPr>
            <a:xfrm>
              <a:off x="1421" y="3774"/>
              <a:ext cx="3259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free (available) buffers: arriving packets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dropped (</a:t>
              </a: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loss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 if no free buffers</a:t>
              </a:r>
              <a:endParaRPr/>
            </a:p>
          </p:txBody>
        </p:sp>
      </p:grpSp>
      <p:grpSp>
        <p:nvGrpSpPr>
          <p:cNvPr id="8346" name="Google Shape;8346;p54"/>
          <p:cNvGrpSpPr/>
          <p:nvPr/>
        </p:nvGrpSpPr>
        <p:grpSpPr>
          <a:xfrm>
            <a:off x="7723012" y="4224627"/>
            <a:ext cx="1511352" cy="863670"/>
            <a:chOff x="7493876" y="2774731"/>
            <a:chExt cx="1481958" cy="894622"/>
          </a:xfrm>
        </p:grpSpPr>
        <p:sp>
          <p:nvSpPr>
            <p:cNvPr id="8347" name="Google Shape;8347;p5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48" name="Google Shape;8348;p5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49" name="Google Shape;8349;p5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50" name="Google Shape;8350;p5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1" name="Google Shape;8351;p5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2" name="Google Shape;8352;p5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3" name="Google Shape;8353;p5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54" name="Google Shape;8354;p5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9" name="Shape 8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0" name="Google Shape;8360;p55"/>
          <p:cNvGrpSpPr/>
          <p:nvPr/>
        </p:nvGrpSpPr>
        <p:grpSpPr>
          <a:xfrm>
            <a:off x="3364430" y="1767623"/>
            <a:ext cx="1511352" cy="863670"/>
            <a:chOff x="7493876" y="2774731"/>
            <a:chExt cx="1481958" cy="894622"/>
          </a:xfrm>
        </p:grpSpPr>
        <p:sp>
          <p:nvSpPr>
            <p:cNvPr id="8361" name="Google Shape;8361;p5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62" name="Google Shape;8362;p5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63" name="Google Shape;8363;p5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64" name="Google Shape;8364;p5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5" name="Google Shape;8365;p5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6" name="Google Shape;8366;p5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7" name="Google Shape;8367;p5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68" name="Google Shape;8368;p5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delay: four sources</a:t>
            </a:r>
            <a:endParaRPr sz="4400"/>
          </a:p>
        </p:txBody>
      </p:sp>
      <p:sp>
        <p:nvSpPr>
          <p:cNvPr id="8369" name="Google Shape;8369;p55"/>
          <p:cNvSpPr txBox="1"/>
          <p:nvPr/>
        </p:nvSpPr>
        <p:spPr>
          <a:xfrm>
            <a:off x="1621934" y="4604492"/>
            <a:ext cx="3810000" cy="1839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nodal processing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3362" lvl="0" marL="349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bit errors</a:t>
            </a:r>
            <a:endParaRPr/>
          </a:p>
          <a:p>
            <a:pPr indent="-233362" lvl="0" marL="349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output link</a:t>
            </a:r>
            <a:endParaRPr/>
          </a:p>
          <a:p>
            <a:pPr indent="-233362" lvl="0" marL="349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typically &lt; microsecs</a:t>
            </a:r>
            <a:endParaRPr/>
          </a:p>
        </p:txBody>
      </p:sp>
      <p:sp>
        <p:nvSpPr>
          <p:cNvPr id="8370" name="Google Shape;8370;p55"/>
          <p:cNvSpPr/>
          <p:nvPr/>
        </p:nvSpPr>
        <p:spPr>
          <a:xfrm>
            <a:off x="6212541" y="4536106"/>
            <a:ext cx="5054724" cy="139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4488" lvl="0" marL="3444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7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queueing delay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waiting at output link for transmission 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depends on congestion level of router</a:t>
            </a:r>
            <a:endParaRPr/>
          </a:p>
        </p:txBody>
      </p:sp>
      <p:cxnSp>
        <p:nvCxnSpPr>
          <p:cNvPr id="8371" name="Google Shape;8371;p55"/>
          <p:cNvCxnSpPr/>
          <p:nvPr/>
        </p:nvCxnSpPr>
        <p:spPr>
          <a:xfrm>
            <a:off x="2621011" y="1783635"/>
            <a:ext cx="741403" cy="3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2" name="Google Shape;8372;p55"/>
          <p:cNvSpPr/>
          <p:nvPr/>
        </p:nvSpPr>
        <p:spPr>
          <a:xfrm>
            <a:off x="5464378" y="2002710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3" name="Google Shape;8373;p55"/>
          <p:cNvSpPr/>
          <p:nvPr/>
        </p:nvSpPr>
        <p:spPr>
          <a:xfrm>
            <a:off x="4211773" y="2074148"/>
            <a:ext cx="147645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4" name="Google Shape;8374;p55"/>
          <p:cNvSpPr/>
          <p:nvPr/>
        </p:nvSpPr>
        <p:spPr>
          <a:xfrm>
            <a:off x="4373707" y="2074148"/>
            <a:ext cx="147645" cy="200025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75" name="Google Shape;8375;p55"/>
          <p:cNvCxnSpPr/>
          <p:nvPr/>
        </p:nvCxnSpPr>
        <p:spPr>
          <a:xfrm>
            <a:off x="7042061" y="1833751"/>
            <a:ext cx="3667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76" name="Google Shape;8376;p55"/>
          <p:cNvSpPr/>
          <p:nvPr/>
        </p:nvSpPr>
        <p:spPr>
          <a:xfrm>
            <a:off x="4502301" y="20122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7" name="Google Shape;8377;p55"/>
          <p:cNvSpPr txBox="1"/>
          <p:nvPr/>
        </p:nvSpPr>
        <p:spPr>
          <a:xfrm>
            <a:off x="5370720" y="1587878"/>
            <a:ext cx="17004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78" name="Google Shape;8378;p55"/>
          <p:cNvCxnSpPr/>
          <p:nvPr/>
        </p:nvCxnSpPr>
        <p:spPr>
          <a:xfrm rot="10800000">
            <a:off x="5073803" y="1831109"/>
            <a:ext cx="31910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79" name="Google Shape;8379;p55"/>
          <p:cNvSpPr txBox="1"/>
          <p:nvPr/>
        </p:nvSpPr>
        <p:spPr>
          <a:xfrm>
            <a:off x="3016098" y="2729785"/>
            <a:ext cx="1511824" cy="69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cxnSp>
        <p:nvCxnSpPr>
          <p:cNvPr id="8380" name="Google Shape;8380;p55"/>
          <p:cNvCxnSpPr/>
          <p:nvPr/>
        </p:nvCxnSpPr>
        <p:spPr>
          <a:xfrm rot="10800000">
            <a:off x="3363541" y="2729991"/>
            <a:ext cx="8334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381" name="Google Shape;8381;p55"/>
          <p:cNvCxnSpPr/>
          <p:nvPr/>
        </p:nvCxnSpPr>
        <p:spPr>
          <a:xfrm rot="10800000">
            <a:off x="4187959" y="2536110"/>
            <a:ext cx="3857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382" name="Google Shape;8382;p55"/>
          <p:cNvSpPr txBox="1"/>
          <p:nvPr/>
        </p:nvSpPr>
        <p:spPr>
          <a:xfrm>
            <a:off x="4595969" y="2957464"/>
            <a:ext cx="1354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3" name="Google Shape;8383;p55"/>
          <p:cNvCxnSpPr/>
          <p:nvPr/>
        </p:nvCxnSpPr>
        <p:spPr>
          <a:xfrm rot="10800000">
            <a:off x="4349892" y="2536110"/>
            <a:ext cx="595346" cy="552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4" name="Google Shape;8384;p55"/>
          <p:cNvSpPr/>
          <p:nvPr/>
        </p:nvSpPr>
        <p:spPr>
          <a:xfrm>
            <a:off x="1743075" y="3585728"/>
            <a:ext cx="6175328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5" name="Google Shape;8385;p55"/>
          <p:cNvCxnSpPr/>
          <p:nvPr/>
        </p:nvCxnSpPr>
        <p:spPr>
          <a:xfrm flipH="1" rot="10800000">
            <a:off x="2619131" y="2323384"/>
            <a:ext cx="735346" cy="54993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6" name="Google Shape;8386;p55"/>
          <p:cNvSpPr/>
          <p:nvPr/>
        </p:nvSpPr>
        <p:spPr>
          <a:xfrm>
            <a:off x="3159202" y="19741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7" name="Google Shape;8387;p55"/>
          <p:cNvCxnSpPr/>
          <p:nvPr/>
        </p:nvCxnSpPr>
        <p:spPr>
          <a:xfrm>
            <a:off x="3109988" y="1910635"/>
            <a:ext cx="21114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88" name="Google Shape;8388;p55"/>
          <p:cNvSpPr txBox="1"/>
          <p:nvPr/>
        </p:nvSpPr>
        <p:spPr>
          <a:xfrm>
            <a:off x="1816815" y="1467723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389" name="Google Shape;8389;p55"/>
          <p:cNvSpPr txBox="1"/>
          <p:nvPr/>
        </p:nvSpPr>
        <p:spPr>
          <a:xfrm>
            <a:off x="1845558" y="2420223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390" name="Google Shape;8390;p55"/>
          <p:cNvGrpSpPr/>
          <p:nvPr/>
        </p:nvGrpSpPr>
        <p:grpSpPr>
          <a:xfrm>
            <a:off x="1923392" y="1467723"/>
            <a:ext cx="779505" cy="679450"/>
            <a:chOff x="-44" y="1473"/>
            <a:chExt cx="981" cy="1105"/>
          </a:xfrm>
        </p:grpSpPr>
        <p:pic>
          <p:nvPicPr>
            <p:cNvPr descr="desktop_computer_stylized_medium" id="8391" name="Google Shape;8391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2" name="Google Shape;8392;p5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3" name="Google Shape;8393;p55"/>
          <p:cNvGrpSpPr/>
          <p:nvPr/>
        </p:nvGrpSpPr>
        <p:grpSpPr>
          <a:xfrm>
            <a:off x="1914200" y="2474691"/>
            <a:ext cx="779506" cy="679450"/>
            <a:chOff x="-44" y="1473"/>
            <a:chExt cx="981" cy="1105"/>
          </a:xfrm>
        </p:grpSpPr>
        <p:pic>
          <p:nvPicPr>
            <p:cNvPr descr="desktop_computer_stylized_medium" id="8394" name="Google Shape;8394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5" name="Google Shape;8395;p5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96" name="Google Shape;8396;p55"/>
          <p:cNvSpPr txBox="1"/>
          <p:nvPr/>
        </p:nvSpPr>
        <p:spPr>
          <a:xfrm>
            <a:off x="2833286" y="1145961"/>
            <a:ext cx="1768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cxnSp>
        <p:nvCxnSpPr>
          <p:cNvPr id="8397" name="Google Shape;8397;p55"/>
          <p:cNvCxnSpPr/>
          <p:nvPr/>
        </p:nvCxnSpPr>
        <p:spPr>
          <a:xfrm>
            <a:off x="4038725" y="1443910"/>
            <a:ext cx="528667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8" name="Google Shape;8398;p55"/>
          <p:cNvSpPr/>
          <p:nvPr/>
        </p:nvSpPr>
        <p:spPr>
          <a:xfrm>
            <a:off x="2722441" y="2630267"/>
            <a:ext cx="139773" cy="185197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99" name="Google Shape;8399;p55"/>
          <p:cNvCxnSpPr/>
          <p:nvPr/>
        </p:nvCxnSpPr>
        <p:spPr>
          <a:xfrm flipH="1" rot="10800000">
            <a:off x="2897771" y="2599885"/>
            <a:ext cx="219680" cy="1619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00" name="Google Shape;8400;p55"/>
          <p:cNvCxnSpPr/>
          <p:nvPr/>
        </p:nvCxnSpPr>
        <p:spPr>
          <a:xfrm>
            <a:off x="4880582" y="2238559"/>
            <a:ext cx="338899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401" name="Google Shape;8401;p55"/>
          <p:cNvGrpSpPr/>
          <p:nvPr/>
        </p:nvGrpSpPr>
        <p:grpSpPr>
          <a:xfrm>
            <a:off x="7991017" y="1778258"/>
            <a:ext cx="1511352" cy="863670"/>
            <a:chOff x="7493876" y="2774731"/>
            <a:chExt cx="1481958" cy="894622"/>
          </a:xfrm>
        </p:grpSpPr>
        <p:sp>
          <p:nvSpPr>
            <p:cNvPr id="8402" name="Google Shape;8402;p5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403" name="Google Shape;8403;p5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404" name="Google Shape;8404;p5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405" name="Google Shape;8405;p5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6" name="Google Shape;8406;p5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7" name="Google Shape;8407;p5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8" name="Google Shape;8408;p5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09" name="Google Shape;8409;p5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"/>
          <p:cNvSpPr txBox="1"/>
          <p:nvPr>
            <p:ph idx="1" type="body"/>
          </p:nvPr>
        </p:nvSpPr>
        <p:spPr>
          <a:xfrm>
            <a:off x="713958" y="1708456"/>
            <a:ext cx="5394571" cy="95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i="1" lang="en-US">
                <a:solidFill>
                  <a:srgbClr val="CC0000"/>
                </a:solidFill>
              </a:rPr>
              <a:t>Internet: “</a:t>
            </a:r>
            <a:r>
              <a:rPr lang="en-US">
                <a:solidFill>
                  <a:srgbClr val="CC0000"/>
                </a:solidFill>
              </a:rPr>
              <a:t>network of networks”</a:t>
            </a:r>
            <a:endParaRPr/>
          </a:p>
          <a:p>
            <a:pPr indent="-231775" lvl="1" marL="695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Interconnected ISPs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05" name="Google Shape;705;p11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“nuts and bolts” view</a:t>
            </a:r>
            <a:endParaRPr/>
          </a:p>
        </p:txBody>
      </p:sp>
      <p:sp>
        <p:nvSpPr>
          <p:cNvPr id="706" name="Google Shape;706;p11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1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8" name="Google Shape;708;p11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709" name="Google Shape;709;p11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p11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1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713" name="Google Shape;713;p11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714" name="Google Shape;714;p11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715" name="Google Shape;715;p11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6" name="Google Shape;716;p11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717" name="Google Shape;717;p1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9" name="Google Shape;719;p1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0" name="Google Shape;720;p1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1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3" name="Google Shape;723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4" name="Google Shape;724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25" name="Google Shape;725;p11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726" name="Google Shape;726;p1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8" name="Google Shape;728;p1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9" name="Google Shape;729;p1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0" name="Google Shape;730;p1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1" name="Google Shape;731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2" name="Google Shape;732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3" name="Google Shape;733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34" name="Google Shape;734;p11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1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736" name="Google Shape;736;p11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1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738" name="Google Shape;738;p11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739" name="Google Shape;739;p11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0" name="Google Shape;740;p11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741" name="Google Shape;741;p11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2" name="Google Shape;742;p11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3" name="Google Shape;743;p11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4" name="Google Shape;744;p11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5" name="Google Shape;745;p11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6" name="Google Shape;746;p11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7" name="Google Shape;747;p11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8" name="Google Shape;748;p11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9" name="Google Shape;749;p11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0" name="Google Shape;750;p11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1" name="Google Shape;751;p11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52" name="Google Shape;752;p11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753" name="Google Shape;753;p11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754" name="Google Shape;754;p11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5" name="Google Shape;755;p11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6" name="Google Shape;756;p11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7" name="Google Shape;757;p11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8" name="Google Shape;758;p11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9" name="Google Shape;759;p11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0" name="Google Shape;760;p11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1" name="Google Shape;761;p11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2" name="Google Shape;762;p11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3" name="Google Shape;763;p11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4" name="Google Shape;764;p11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5" name="Google Shape;765;p11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6" name="Google Shape;766;p11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7" name="Google Shape;767;p11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8" name="Google Shape;768;p11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9" name="Google Shape;769;p11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0" name="Google Shape;770;p11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1" name="Google Shape;771;p11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2" name="Google Shape;772;p11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3" name="Google Shape;773;p11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4" name="Google Shape;774;p11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5" name="Google Shape;775;p11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6" name="Google Shape;776;p11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7" name="Google Shape;777;p11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778" name="Google Shape;778;p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779" name="Google Shape;779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780" name="Google Shape;780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1" name="Google Shape;781;p11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2" name="Google Shape;782;p11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783" name="Google Shape;783;p11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descr="iphone_stylized_small" id="784" name="Google Shape;784;p1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785" name="Google Shape;785;p1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6" name="Google Shape;786;p11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descr="antenna_stylized" id="787" name="Google Shape;787;p1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788" name="Google Shape;788;p1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flipH="1" rot="109064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9" name="Google Shape;789;p11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790" name="Google Shape;790;p1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1" name="Google Shape;791;p11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7" name="Google Shape;797;p11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798" name="Google Shape;798;p11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11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11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11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11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11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04" name="Google Shape;804;p11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 flipH="1" rot="10800000">
                <a:off x="7758327" y="2638756"/>
                <a:ext cx="118410" cy="73535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0" name="Google Shape;810;p11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descr="light2.png" id="811" name="Google Shape;811;p1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812" name="Google Shape;812;p1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3" name="Google Shape;813;p11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descr="car_icon_small" id="814" name="Google Shape;814;p1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815" name="Google Shape;815;p1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16" name="Google Shape;816;p11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817" name="Google Shape;817;p11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descr="antenna_stylized" id="818" name="Google Shape;818;p1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819" name="Google Shape;819;p1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 flipH="1" rot="109064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0" name="Google Shape;820;p11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821" name="Google Shape;821;p1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2" name="Google Shape;822;p11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11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829" name="Google Shape;829;p11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11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11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11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11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11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5" name="Google Shape;835;p11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 flipH="1" rot="10800000">
                <a:off x="7700668" y="3623055"/>
                <a:ext cx="77645" cy="5506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1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descr="desktop_computer_stylized_medium" id="842" name="Google Shape;842;p1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3" name="Google Shape;843;p11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4" name="Google Shape;844;p11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descr="fridge2.png" id="845" name="Google Shape;845;p1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846" name="Google Shape;846;p1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47" name="Google Shape;847;p11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848" name="Google Shape;848;p11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849" name="Google Shape;849;p11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50" name="Google Shape;850;p11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851" name="Google Shape;851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2" name="Google Shape;852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3" name="Google Shape;853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54" name="Google Shape;854;p11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855" name="Google Shape;855;p11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56" name="Google Shape;856;p11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857" name="Google Shape;857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8" name="Google Shape;858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9" name="Google Shape;859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860" name="Google Shape;860;p11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861" name="Google Shape;861;p1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6" name="Google Shape;866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867" name="Google Shape;867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0" name="Google Shape;870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871" name="Google Shape;871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3" name="Google Shape;873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5" name="Google Shape;875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876" name="Google Shape;876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8" name="Google Shape;878;p1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9" name="Google Shape;879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880" name="Google Shape;880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2" name="Google Shape;882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3" name="Google Shape;893;p11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descr="desktop_computer_stylized_medium" id="894" name="Google Shape;894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11"/>
          <p:cNvGrpSpPr/>
          <p:nvPr/>
        </p:nvGrpSpPr>
        <p:grpSpPr>
          <a:xfrm>
            <a:off x="9010801" y="5861358"/>
            <a:ext cx="310186" cy="312008"/>
            <a:chOff x="877" y="1008"/>
            <a:chExt cx="2747" cy="2626"/>
          </a:xfrm>
        </p:grpSpPr>
        <p:pic>
          <p:nvPicPr>
            <p:cNvPr descr="antenna_stylized" id="897" name="Google Shape;897;p1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898" name="Google Shape;898;p1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p11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900" name="Google Shape;900;p1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1" name="Google Shape;901;p11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7" name="Google Shape;907;p11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1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1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1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1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descr="desktop_computer_stylized_medium" id="921" name="Google Shape;921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" name="Google Shape;922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1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descr="desktop_computer_stylized_medium" id="924" name="Google Shape;924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5" name="Google Shape;925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11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descr="desktop_computer_stylized_medium" id="927" name="Google Shape;927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11"/>
          <p:cNvGrpSpPr/>
          <p:nvPr/>
        </p:nvGrpSpPr>
        <p:grpSpPr>
          <a:xfrm>
            <a:off x="9647169" y="6015687"/>
            <a:ext cx="319264" cy="256836"/>
            <a:chOff x="877" y="1008"/>
            <a:chExt cx="2747" cy="2626"/>
          </a:xfrm>
        </p:grpSpPr>
        <p:pic>
          <p:nvPicPr>
            <p:cNvPr descr="antenna_stylized" id="930" name="Google Shape;930;p1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931" name="Google Shape;931;p1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1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933" name="Google Shape;933;p1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11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1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1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1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0" name="Google Shape;940;p11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41" name="Google Shape;941;p11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7" name="Google Shape;947;p11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1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1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1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11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954" name="Google Shape;954;p1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9" name="Google Shape;959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60" name="Google Shape;960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2" name="Google Shape;962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3" name="Google Shape;963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64" name="Google Shape;964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6" name="Google Shape;966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8" name="Google Shape;968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69" name="Google Shape;969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1" name="Google Shape;971;p1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2" name="Google Shape;972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73" name="Google Shape;973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5" name="Google Shape;975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6" name="Google Shape;986;p11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987" name="Google Shape;987;p11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88" name="Google Shape;988;p11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989" name="Google Shape;989;p11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0" name="Google Shape;990;p11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11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11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11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11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11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11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7" name="Google Shape;997;p11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8" name="Google Shape;998;p11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9" name="Google Shape;999;p11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0" name="Google Shape;1000;p11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11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2" name="Google Shape;1002;p11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11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1004" name="Google Shape;1004;p1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005" name="Google Shape;1005;p1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6" name="Google Shape;1006;p11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007" name="Google Shape;1007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08" name="Google Shape;1008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09" name="Google Shape;1009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10" name="Google Shape;1010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14" name="Google Shape;1014;p11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015" name="Google Shape;1015;p11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1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17" name="Google Shape;1017;p11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18" name="Google Shape;1018;p11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11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11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11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22" name="Google Shape;1022;p11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023" name="Google Shape;1023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24" name="Google Shape;1024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25" name="Google Shape;1025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26" name="Google Shape;1026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0" name="Google Shape;1030;p11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031" name="Google Shape;1031;p11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1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3" name="Google Shape;1033;p11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34" name="Google Shape;1034;p11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11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11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11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8" name="Google Shape;1038;p11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039" name="Google Shape;1039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41" name="Google Shape;1041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42" name="Google Shape;1042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46" name="Google Shape;1046;p11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047" name="Google Shape;1047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48" name="Google Shape;1048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49" name="Google Shape;1049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50" name="Google Shape;1050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54" name="Google Shape;1054;p11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055" name="Google Shape;1055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56" name="Google Shape;1056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57" name="Google Shape;1057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58" name="Google Shape;1058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62" name="Google Shape;1062;p11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063" name="Google Shape;1063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64" name="Google Shape;1064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65" name="Google Shape;1065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6" name="Google Shape;1066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0" name="Google Shape;1070;p11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071" name="Google Shape;1071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72" name="Google Shape;1072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73" name="Google Shape;1073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74" name="Google Shape;1074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8" name="Google Shape;1078;p11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079" name="Google Shape;1079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80" name="Google Shape;1080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81" name="Google Shape;1081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82" name="Google Shape;1082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86" name="Google Shape;1086;p11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087" name="Google Shape;1087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88" name="Google Shape;1088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89" name="Google Shape;1089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90" name="Google Shape;1090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94" name="Google Shape;1094;p11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095" name="Google Shape;1095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96" name="Google Shape;1096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97" name="Google Shape;1097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98" name="Google Shape;1098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02" name="Google Shape;1102;p11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103" name="Google Shape;1103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04" name="Google Shape;1104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05" name="Google Shape;1105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06" name="Google Shape;1106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10" name="Google Shape;1110;p11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111" name="Google Shape;1111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12" name="Google Shape;1112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13" name="Google Shape;1113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14" name="Google Shape;1114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18" name="Google Shape;1118;p11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119" name="Google Shape;1119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20" name="Google Shape;1120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21" name="Google Shape;1121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22" name="Google Shape;1122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26" name="Google Shape;1126;p11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127" name="Google Shape;1127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28" name="Google Shape;1128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29" name="Google Shape;1129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30" name="Google Shape;1130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34" name="Google Shape;1134;p11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135" name="Google Shape;1135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36" name="Google Shape;1136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37" name="Google Shape;1137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38" name="Google Shape;1138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42" name="Google Shape;1142;p11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143" name="Google Shape;1143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44" name="Google Shape;1144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45" name="Google Shape;1145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46" name="Google Shape;1146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50" name="Google Shape;1150;p11"/>
          <p:cNvSpPr txBox="1"/>
          <p:nvPr/>
        </p:nvSpPr>
        <p:spPr>
          <a:xfrm>
            <a:off x="839601" y="2732121"/>
            <a:ext cx="5394571" cy="1824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i="1" lang="en-US" sz="2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everywhere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sending, receiving of messages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HTTP (Web), streaming video, Skype, TCP, IP, WiFi, 4/5G, Ethernet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1" name="Google Shape;1151;p11"/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1152" name="Google Shape;1152;p11"/>
            <p:cNvCxnSpPr/>
            <p:nvPr/>
          </p:nvCxnSpPr>
          <p:spPr>
            <a:xfrm flipH="1">
              <a:off x="7968718" y="5327774"/>
              <a:ext cx="439264" cy="153164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53" name="Google Shape;1153;p11"/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Ethernet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4" name="Google Shape;1154;p11"/>
            <p:cNvCxnSpPr/>
            <p:nvPr/>
          </p:nvCxnSpPr>
          <p:spPr>
            <a:xfrm>
              <a:off x="7704138" y="5144424"/>
              <a:ext cx="470403" cy="21674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55" name="Google Shape;1155;p11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156" name="Google Shape;1156;p11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57" name="Google Shape;1157;p11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8" name="Google Shape;1158;p11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59" name="Google Shape;1159;p11"/>
          <p:cNvGrpSpPr/>
          <p:nvPr/>
        </p:nvGrpSpPr>
        <p:grpSpPr>
          <a:xfrm>
            <a:off x="6371219" y="2787427"/>
            <a:ext cx="1271296" cy="663900"/>
            <a:chOff x="6371219" y="2787427"/>
            <a:chExt cx="1271296" cy="663900"/>
          </a:xfrm>
        </p:grpSpPr>
        <p:cxnSp>
          <p:nvCxnSpPr>
            <p:cNvPr id="1160" name="Google Shape;1160;p11"/>
            <p:cNvCxnSpPr>
              <a:endCxn id="818" idx="0"/>
            </p:cNvCxnSpPr>
            <p:nvPr/>
          </p:nvCxnSpPr>
          <p:spPr>
            <a:xfrm>
              <a:off x="7631115" y="2787427"/>
              <a:ext cx="11400" cy="663900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61" name="Google Shape;1161;p11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62" name="Google Shape;1162;p11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3" name="Google Shape;1163;p11"/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1164" name="Google Shape;1164;p11"/>
            <p:cNvCxnSpPr/>
            <p:nvPr/>
          </p:nvCxnSpPr>
          <p:spPr>
            <a:xfrm flipH="1">
              <a:off x="7084556" y="2978118"/>
              <a:ext cx="302191" cy="508732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65" name="Google Shape;1165;p11"/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66" name="Google Shape;1166;p11"/>
            <p:cNvCxnSpPr/>
            <p:nvPr/>
          </p:nvCxnSpPr>
          <p:spPr>
            <a:xfrm>
              <a:off x="6973411" y="3119431"/>
              <a:ext cx="262240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7" name="Google Shape;1167;p11"/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1168" name="Google Shape;1168;p11"/>
            <p:cNvCxnSpPr/>
            <p:nvPr/>
          </p:nvCxnSpPr>
          <p:spPr>
            <a:xfrm flipH="1">
              <a:off x="7091527" y="3177198"/>
              <a:ext cx="204850" cy="289979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69" name="Google Shape;1169;p11"/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0" name="Google Shape;1170;p11"/>
            <p:cNvCxnSpPr/>
            <p:nvPr/>
          </p:nvCxnSpPr>
          <p:spPr>
            <a:xfrm flipH="1" rot="10800000">
              <a:off x="7230890" y="3377014"/>
              <a:ext cx="1" cy="45078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71" name="Google Shape;1171;p11"/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1172" name="Google Shape;1172;p11"/>
            <p:cNvCxnSpPr/>
            <p:nvPr/>
          </p:nvCxnSpPr>
          <p:spPr>
            <a:xfrm flipH="1" rot="10800000">
              <a:off x="7375489" y="3222818"/>
              <a:ext cx="628291" cy="133003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73" name="Google Shape;1173;p11"/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4G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4" name="Google Shape;1174;p11"/>
            <p:cNvCxnSpPr>
              <a:stCxn id="814" idx="1"/>
            </p:cNvCxnSpPr>
            <p:nvPr/>
          </p:nvCxnSpPr>
          <p:spPr>
            <a:xfrm flipH="1" rot="10800000">
              <a:off x="7620426" y="2864174"/>
              <a:ext cx="430500" cy="4491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75" name="Google Shape;1175;p11"/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1176" name="Google Shape;1176;p11"/>
            <p:cNvCxnSpPr/>
            <p:nvPr/>
          </p:nvCxnSpPr>
          <p:spPr>
            <a:xfrm flipH="1">
              <a:off x="6559961" y="3177198"/>
              <a:ext cx="736416" cy="894404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77" name="Google Shape;1177;p11"/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TCP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8" name="Google Shape;1178;p11"/>
            <p:cNvCxnSpPr/>
            <p:nvPr/>
          </p:nvCxnSpPr>
          <p:spPr>
            <a:xfrm rot="10800000">
              <a:off x="6929789" y="3709511"/>
              <a:ext cx="297918" cy="45078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79" name="Google Shape;1179;p11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180" name="Google Shape;1180;p11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81" name="Google Shape;1181;p11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82" name="Google Shape;1182;p11"/>
            <p:cNvCxnSpPr/>
            <p:nvPr/>
          </p:nvCxnSpPr>
          <p:spPr>
            <a:xfrm flipH="1" rot="10800000">
              <a:off x="10569552" y="2937299"/>
              <a:ext cx="405322" cy="14757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83" name="Google Shape;1183;p11"/>
          <p:cNvSpPr txBox="1"/>
          <p:nvPr/>
        </p:nvSpPr>
        <p:spPr>
          <a:xfrm>
            <a:off x="852411" y="4676300"/>
            <a:ext cx="5394571" cy="1868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 standards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RFC: Request for Comments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IETF: Internet Engineering Task Force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4" name="Shape 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5" name="Google Shape;8415;p56"/>
          <p:cNvGrpSpPr/>
          <p:nvPr/>
        </p:nvGrpSpPr>
        <p:grpSpPr>
          <a:xfrm>
            <a:off x="3364430" y="1767623"/>
            <a:ext cx="1511352" cy="863670"/>
            <a:chOff x="7493876" y="2774731"/>
            <a:chExt cx="1481958" cy="894622"/>
          </a:xfrm>
        </p:grpSpPr>
        <p:sp>
          <p:nvSpPr>
            <p:cNvPr id="8416" name="Google Shape;8416;p5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417" name="Google Shape;8417;p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418" name="Google Shape;8418;p5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419" name="Google Shape;8419;p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0" name="Google Shape;8420;p5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1" name="Google Shape;8421;p5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2" name="Google Shape;8422;p5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23" name="Google Shape;8423;p56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delay: four sources</a:t>
            </a:r>
            <a:endParaRPr sz="4400"/>
          </a:p>
        </p:txBody>
      </p:sp>
      <p:cxnSp>
        <p:nvCxnSpPr>
          <p:cNvPr id="8424" name="Google Shape;8424;p56"/>
          <p:cNvCxnSpPr/>
          <p:nvPr/>
        </p:nvCxnSpPr>
        <p:spPr>
          <a:xfrm>
            <a:off x="2621011" y="1783635"/>
            <a:ext cx="741403" cy="3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5" name="Google Shape;8425;p56"/>
          <p:cNvSpPr/>
          <p:nvPr/>
        </p:nvSpPr>
        <p:spPr>
          <a:xfrm>
            <a:off x="5464378" y="2002710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6" name="Google Shape;8426;p56"/>
          <p:cNvSpPr/>
          <p:nvPr/>
        </p:nvSpPr>
        <p:spPr>
          <a:xfrm>
            <a:off x="4211773" y="2074148"/>
            <a:ext cx="147645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7" name="Google Shape;8427;p56"/>
          <p:cNvSpPr/>
          <p:nvPr/>
        </p:nvSpPr>
        <p:spPr>
          <a:xfrm>
            <a:off x="4373707" y="2074148"/>
            <a:ext cx="147645" cy="200025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28" name="Google Shape;8428;p56"/>
          <p:cNvCxnSpPr/>
          <p:nvPr/>
        </p:nvCxnSpPr>
        <p:spPr>
          <a:xfrm>
            <a:off x="7042061" y="1833751"/>
            <a:ext cx="3667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29" name="Google Shape;8429;p56"/>
          <p:cNvSpPr/>
          <p:nvPr/>
        </p:nvSpPr>
        <p:spPr>
          <a:xfrm>
            <a:off x="4502301" y="20122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0" name="Google Shape;8430;p56"/>
          <p:cNvSpPr txBox="1"/>
          <p:nvPr/>
        </p:nvSpPr>
        <p:spPr>
          <a:xfrm>
            <a:off x="5370720" y="1587878"/>
            <a:ext cx="17004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31" name="Google Shape;8431;p56"/>
          <p:cNvCxnSpPr/>
          <p:nvPr/>
        </p:nvCxnSpPr>
        <p:spPr>
          <a:xfrm rot="10800000">
            <a:off x="5073803" y="1831109"/>
            <a:ext cx="31910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2" name="Google Shape;8432;p56"/>
          <p:cNvSpPr txBox="1"/>
          <p:nvPr/>
        </p:nvSpPr>
        <p:spPr>
          <a:xfrm>
            <a:off x="3016098" y="2729785"/>
            <a:ext cx="1511824" cy="69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cxnSp>
        <p:nvCxnSpPr>
          <p:cNvPr id="8433" name="Google Shape;8433;p56"/>
          <p:cNvCxnSpPr/>
          <p:nvPr/>
        </p:nvCxnSpPr>
        <p:spPr>
          <a:xfrm rot="10800000">
            <a:off x="3363541" y="2729991"/>
            <a:ext cx="8334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34" name="Google Shape;8434;p56"/>
          <p:cNvCxnSpPr/>
          <p:nvPr/>
        </p:nvCxnSpPr>
        <p:spPr>
          <a:xfrm rot="10800000">
            <a:off x="4187959" y="2536110"/>
            <a:ext cx="3857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435" name="Google Shape;8435;p56"/>
          <p:cNvSpPr txBox="1"/>
          <p:nvPr/>
        </p:nvSpPr>
        <p:spPr>
          <a:xfrm>
            <a:off x="4595969" y="2957464"/>
            <a:ext cx="1354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36" name="Google Shape;8436;p56"/>
          <p:cNvCxnSpPr/>
          <p:nvPr/>
        </p:nvCxnSpPr>
        <p:spPr>
          <a:xfrm rot="10800000">
            <a:off x="4349892" y="2536110"/>
            <a:ext cx="595346" cy="552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7" name="Google Shape;8437;p56"/>
          <p:cNvSpPr/>
          <p:nvPr/>
        </p:nvSpPr>
        <p:spPr>
          <a:xfrm>
            <a:off x="1743075" y="3585728"/>
            <a:ext cx="6175328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38" name="Google Shape;8438;p56"/>
          <p:cNvCxnSpPr/>
          <p:nvPr/>
        </p:nvCxnSpPr>
        <p:spPr>
          <a:xfrm flipH="1" rot="10800000">
            <a:off x="2619131" y="2323384"/>
            <a:ext cx="735346" cy="54993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9" name="Google Shape;8439;p56"/>
          <p:cNvSpPr/>
          <p:nvPr/>
        </p:nvSpPr>
        <p:spPr>
          <a:xfrm>
            <a:off x="3159202" y="19741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40" name="Google Shape;8440;p56"/>
          <p:cNvCxnSpPr/>
          <p:nvPr/>
        </p:nvCxnSpPr>
        <p:spPr>
          <a:xfrm>
            <a:off x="3109988" y="1910635"/>
            <a:ext cx="21114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41" name="Google Shape;8441;p56"/>
          <p:cNvSpPr txBox="1"/>
          <p:nvPr/>
        </p:nvSpPr>
        <p:spPr>
          <a:xfrm>
            <a:off x="1816815" y="1467723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442" name="Google Shape;8442;p56"/>
          <p:cNvSpPr txBox="1"/>
          <p:nvPr/>
        </p:nvSpPr>
        <p:spPr>
          <a:xfrm>
            <a:off x="1845558" y="2420223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443" name="Google Shape;8443;p56"/>
          <p:cNvGrpSpPr/>
          <p:nvPr/>
        </p:nvGrpSpPr>
        <p:grpSpPr>
          <a:xfrm>
            <a:off x="1923392" y="1467723"/>
            <a:ext cx="779505" cy="679450"/>
            <a:chOff x="-44" y="1473"/>
            <a:chExt cx="981" cy="1105"/>
          </a:xfrm>
        </p:grpSpPr>
        <p:pic>
          <p:nvPicPr>
            <p:cNvPr descr="desktop_computer_stylized_medium" id="8444" name="Google Shape;8444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5" name="Google Shape;8445;p5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6" name="Google Shape;8446;p56"/>
          <p:cNvGrpSpPr/>
          <p:nvPr/>
        </p:nvGrpSpPr>
        <p:grpSpPr>
          <a:xfrm>
            <a:off x="1914200" y="2474691"/>
            <a:ext cx="779506" cy="679450"/>
            <a:chOff x="-44" y="1473"/>
            <a:chExt cx="981" cy="1105"/>
          </a:xfrm>
        </p:grpSpPr>
        <p:pic>
          <p:nvPicPr>
            <p:cNvPr descr="desktop_computer_stylized_medium" id="8447" name="Google Shape;844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8" name="Google Shape;8448;p5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49" name="Google Shape;8449;p56"/>
          <p:cNvSpPr txBox="1"/>
          <p:nvPr/>
        </p:nvSpPr>
        <p:spPr>
          <a:xfrm>
            <a:off x="2833286" y="1145961"/>
            <a:ext cx="1768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cxnSp>
        <p:nvCxnSpPr>
          <p:cNvPr id="8450" name="Google Shape;8450;p56"/>
          <p:cNvCxnSpPr/>
          <p:nvPr/>
        </p:nvCxnSpPr>
        <p:spPr>
          <a:xfrm>
            <a:off x="4038725" y="1443910"/>
            <a:ext cx="528667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1" name="Google Shape;8451;p56"/>
          <p:cNvSpPr/>
          <p:nvPr/>
        </p:nvSpPr>
        <p:spPr>
          <a:xfrm>
            <a:off x="2722441" y="2630267"/>
            <a:ext cx="139773" cy="185197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52" name="Google Shape;8452;p56"/>
          <p:cNvCxnSpPr/>
          <p:nvPr/>
        </p:nvCxnSpPr>
        <p:spPr>
          <a:xfrm flipH="1" rot="10800000">
            <a:off x="2897771" y="2599885"/>
            <a:ext cx="219680" cy="1619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3" name="Google Shape;8453;p56"/>
          <p:cNvCxnSpPr/>
          <p:nvPr/>
        </p:nvCxnSpPr>
        <p:spPr>
          <a:xfrm>
            <a:off x="4880582" y="2238559"/>
            <a:ext cx="338899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454" name="Google Shape;8454;p56"/>
          <p:cNvGrpSpPr/>
          <p:nvPr/>
        </p:nvGrpSpPr>
        <p:grpSpPr>
          <a:xfrm>
            <a:off x="7991017" y="1778258"/>
            <a:ext cx="1511352" cy="863670"/>
            <a:chOff x="7493876" y="2774731"/>
            <a:chExt cx="1481958" cy="894622"/>
          </a:xfrm>
        </p:grpSpPr>
        <p:sp>
          <p:nvSpPr>
            <p:cNvPr id="8455" name="Google Shape;8455;p5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456" name="Google Shape;8456;p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457" name="Google Shape;8457;p5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458" name="Google Shape;8458;p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9" name="Google Shape;8459;p5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0" name="Google Shape;8460;p5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1" name="Google Shape;8461;p5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62" name="Google Shape;8462;p56"/>
          <p:cNvSpPr/>
          <p:nvPr/>
        </p:nvSpPr>
        <p:spPr>
          <a:xfrm>
            <a:off x="1231746" y="4297060"/>
            <a:ext cx="4380277" cy="2078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transmission delay: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packet length (bits) 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link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 rate (bps)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L/R</a:t>
            </a:r>
            <a:endParaRPr/>
          </a:p>
        </p:txBody>
      </p:sp>
      <p:sp>
        <p:nvSpPr>
          <p:cNvPr id="8463" name="Google Shape;8463;p56"/>
          <p:cNvSpPr/>
          <p:nvPr/>
        </p:nvSpPr>
        <p:spPr>
          <a:xfrm>
            <a:off x="6527008" y="4304008"/>
            <a:ext cx="5147743" cy="2190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propagation delay:</a:t>
            </a:r>
            <a:endParaRPr b="0" i="0" sz="18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length of physical link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propagation speed (~2x10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m/sec)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grpSp>
        <p:nvGrpSpPr>
          <p:cNvPr id="8464" name="Google Shape;8464;p56"/>
          <p:cNvGrpSpPr/>
          <p:nvPr/>
        </p:nvGrpSpPr>
        <p:grpSpPr>
          <a:xfrm>
            <a:off x="1211117" y="5494308"/>
            <a:ext cx="7076415" cy="1127327"/>
            <a:chOff x="1211117" y="5568048"/>
            <a:chExt cx="7076415" cy="1127327"/>
          </a:xfrm>
        </p:grpSpPr>
        <p:sp>
          <p:nvSpPr>
            <p:cNvPr id="8465" name="Google Shape;8465;p56"/>
            <p:cNvSpPr txBox="1"/>
            <p:nvPr/>
          </p:nvSpPr>
          <p:spPr>
            <a:xfrm>
              <a:off x="3836662" y="5864378"/>
              <a:ext cx="210522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0" baseline="-25000" i="0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trans</a:t>
              </a:r>
              <a:r>
                <a:rPr b="0" baseline="-2500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b="0" i="1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0" baseline="-25000" i="0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prop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very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different</a:t>
              </a:r>
              <a:endParaRPr/>
            </a:p>
          </p:txBody>
        </p:sp>
        <p:sp>
          <p:nvSpPr>
            <p:cNvPr id="8466" name="Google Shape;8466;p56"/>
            <p:cNvSpPr/>
            <p:nvPr/>
          </p:nvSpPr>
          <p:spPr>
            <a:xfrm>
              <a:off x="1211117" y="5568048"/>
              <a:ext cx="1869375" cy="500634"/>
            </a:xfrm>
            <a:prstGeom prst="ellipse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7" name="Google Shape;8467;p56"/>
            <p:cNvSpPr/>
            <p:nvPr/>
          </p:nvSpPr>
          <p:spPr>
            <a:xfrm>
              <a:off x="6418157" y="5570209"/>
              <a:ext cx="1869375" cy="500634"/>
            </a:xfrm>
            <a:prstGeom prst="ellipse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468" name="Google Shape;8468;p56"/>
            <p:cNvCxnSpPr>
              <a:stCxn id="8467" idx="2"/>
            </p:cNvCxnSpPr>
            <p:nvPr/>
          </p:nvCxnSpPr>
          <p:spPr>
            <a:xfrm flipH="1">
              <a:off x="5393057" y="5820526"/>
              <a:ext cx="1025100" cy="2481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69" name="Google Shape;8469;p56"/>
            <p:cNvCxnSpPr/>
            <p:nvPr/>
          </p:nvCxnSpPr>
          <p:spPr>
            <a:xfrm>
              <a:off x="3097924" y="5820526"/>
              <a:ext cx="940801" cy="248156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470" name="Google Shape;8470;p5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5" name="Shape 8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6" name="Google Shape;8476;p5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Caravan analogy</a:t>
            </a:r>
            <a:endParaRPr sz="4400"/>
          </a:p>
        </p:txBody>
      </p:sp>
      <p:sp>
        <p:nvSpPr>
          <p:cNvPr id="8477" name="Google Shape;8477;p57"/>
          <p:cNvSpPr txBox="1"/>
          <p:nvPr/>
        </p:nvSpPr>
        <p:spPr>
          <a:xfrm>
            <a:off x="929148" y="2992271"/>
            <a:ext cx="5377170" cy="331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 ~ bit; caravan ~ packet; toll service ~ link transmission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booth takes 12 sec to service car (bit transmission time)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“propagate” at  100 km/hr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How long until caravan is lined up before 2nd toll booth?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8" name="Google Shape;8478;p57"/>
          <p:cNvSpPr txBox="1"/>
          <p:nvPr/>
        </p:nvSpPr>
        <p:spPr>
          <a:xfrm>
            <a:off x="6776218" y="3006559"/>
            <a:ext cx="4875008" cy="3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to “push” entire caravan through toll booth onto highway = 12*10 = 120 sec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for last car to propagate from 1st to 2nd toll both: 100km/(100km/hr) = 1 hr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62 minutes</a:t>
            </a:r>
            <a:endParaRPr/>
          </a:p>
        </p:txBody>
      </p:sp>
      <p:sp>
        <p:nvSpPr>
          <p:cNvPr id="8479" name="Google Shape;8479;p57"/>
          <p:cNvSpPr txBox="1"/>
          <p:nvPr/>
        </p:nvSpPr>
        <p:spPr>
          <a:xfrm>
            <a:off x="6396831" y="2031427"/>
            <a:ext cx="21272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booth</a:t>
            </a:r>
            <a:endParaRPr/>
          </a:p>
        </p:txBody>
      </p:sp>
      <p:sp>
        <p:nvSpPr>
          <p:cNvPr id="8480" name="Google Shape;8480;p57"/>
          <p:cNvSpPr txBox="1"/>
          <p:nvPr/>
        </p:nvSpPr>
        <p:spPr>
          <a:xfrm>
            <a:off x="3405981" y="2031428"/>
            <a:ext cx="2343150" cy="708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 booth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link)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1" name="Google Shape;8481;p57"/>
          <p:cNvSpPr txBox="1"/>
          <p:nvPr/>
        </p:nvSpPr>
        <p:spPr>
          <a:xfrm>
            <a:off x="1647031" y="2028252"/>
            <a:ext cx="21165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ten-car caravan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10-bit packet)</a:t>
            </a:r>
            <a:endParaRPr/>
          </a:p>
        </p:txBody>
      </p:sp>
      <p:cxnSp>
        <p:nvCxnSpPr>
          <p:cNvPr id="8482" name="Google Shape;8482;p57"/>
          <p:cNvCxnSpPr/>
          <p:nvPr/>
        </p:nvCxnSpPr>
        <p:spPr>
          <a:xfrm rot="10800000">
            <a:off x="4383881" y="1679002"/>
            <a:ext cx="658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3" name="Google Shape;8483;p57"/>
          <p:cNvSpPr txBox="1"/>
          <p:nvPr/>
        </p:nvSpPr>
        <p:spPr>
          <a:xfrm>
            <a:off x="5042693" y="14789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484" name="Google Shape;8484;p57"/>
          <p:cNvCxnSpPr/>
          <p:nvPr/>
        </p:nvCxnSpPr>
        <p:spPr>
          <a:xfrm rot="10800000">
            <a:off x="7376318" y="1677414"/>
            <a:ext cx="62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5" name="Google Shape;8485;p57"/>
          <p:cNvSpPr txBox="1"/>
          <p:nvPr/>
        </p:nvSpPr>
        <p:spPr>
          <a:xfrm>
            <a:off x="7998618" y="14789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486" name="Google Shape;8486;p57"/>
          <p:cNvCxnSpPr/>
          <p:nvPr/>
        </p:nvCxnSpPr>
        <p:spPr>
          <a:xfrm>
            <a:off x="6122193" y="16774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7" name="Google Shape;8487;p57"/>
          <p:cNvSpPr/>
          <p:nvPr/>
        </p:nvSpPr>
        <p:spPr>
          <a:xfrm rot="5400000">
            <a:off x="2614644" y="763777"/>
            <a:ext cx="107886" cy="252571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88" name="Google Shape;8488;p57"/>
          <p:cNvGrpSpPr/>
          <p:nvPr/>
        </p:nvGrpSpPr>
        <p:grpSpPr>
          <a:xfrm>
            <a:off x="6396831" y="1369439"/>
            <a:ext cx="2127250" cy="1031875"/>
            <a:chOff x="1190" y="938"/>
            <a:chExt cx="1340" cy="650"/>
          </a:xfrm>
        </p:grpSpPr>
        <p:sp>
          <p:nvSpPr>
            <p:cNvPr id="8489" name="Google Shape;8489;p57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0" name="Google Shape;8490;p57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491" name="Google Shape;8491;p57"/>
          <p:cNvGrpSpPr/>
          <p:nvPr/>
        </p:nvGrpSpPr>
        <p:grpSpPr>
          <a:xfrm>
            <a:off x="3405981" y="1369440"/>
            <a:ext cx="2343150" cy="1370014"/>
            <a:chOff x="1103" y="938"/>
            <a:chExt cx="1476" cy="863"/>
          </a:xfrm>
        </p:grpSpPr>
        <p:sp>
          <p:nvSpPr>
            <p:cNvPr id="8492" name="Google Shape;8492;p57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3" name="Google Shape;8493;p57"/>
            <p:cNvSpPr txBox="1"/>
            <p:nvPr/>
          </p:nvSpPr>
          <p:spPr>
            <a:xfrm>
              <a:off x="1103" y="1355"/>
              <a:ext cx="1476" cy="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 booth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(aka link)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94" name="Google Shape;8494;p57"/>
          <p:cNvCxnSpPr/>
          <p:nvPr/>
        </p:nvCxnSpPr>
        <p:spPr>
          <a:xfrm rot="10800000">
            <a:off x="4383881" y="1679002"/>
            <a:ext cx="658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95" name="Google Shape;8495;p57"/>
          <p:cNvCxnSpPr/>
          <p:nvPr/>
        </p:nvCxnSpPr>
        <p:spPr>
          <a:xfrm rot="10800000">
            <a:off x="7376318" y="1677414"/>
            <a:ext cx="62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6" name="Google Shape;8496;p57"/>
          <p:cNvSpPr/>
          <p:nvPr/>
        </p:nvSpPr>
        <p:spPr>
          <a:xfrm>
            <a:off x="2128043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7" name="Google Shape;8497;p57"/>
          <p:cNvSpPr/>
          <p:nvPr/>
        </p:nvSpPr>
        <p:spPr>
          <a:xfrm>
            <a:off x="2280443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8" name="Google Shape;8498;p57"/>
          <p:cNvSpPr/>
          <p:nvPr/>
        </p:nvSpPr>
        <p:spPr>
          <a:xfrm>
            <a:off x="2504281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99" name="Google Shape;8499;p57"/>
          <p:cNvGrpSpPr/>
          <p:nvPr/>
        </p:nvGrpSpPr>
        <p:grpSpPr>
          <a:xfrm>
            <a:off x="3931443" y="1280539"/>
            <a:ext cx="458788" cy="777875"/>
            <a:chOff x="2365" y="1352"/>
            <a:chExt cx="1022" cy="1616"/>
          </a:xfrm>
        </p:grpSpPr>
        <p:pic>
          <p:nvPicPr>
            <p:cNvPr id="8500" name="Google Shape;8500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1" name="Google Shape;8501;p57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2" name="Google Shape;8502;p57"/>
          <p:cNvGrpSpPr/>
          <p:nvPr/>
        </p:nvGrpSpPr>
        <p:grpSpPr>
          <a:xfrm>
            <a:off x="6854031" y="1309114"/>
            <a:ext cx="458788" cy="777875"/>
            <a:chOff x="2365" y="1352"/>
            <a:chExt cx="1022" cy="1616"/>
          </a:xfrm>
        </p:grpSpPr>
        <p:pic>
          <p:nvPicPr>
            <p:cNvPr id="8503" name="Google Shape;8503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4" name="Google Shape;8504;p57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05" name="Google Shape;8505;p57"/>
          <p:cNvCxnSpPr/>
          <p:nvPr/>
        </p:nvCxnSpPr>
        <p:spPr>
          <a:xfrm>
            <a:off x="6122193" y="16774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06" name="Google Shape;8506;p57"/>
          <p:cNvSpPr/>
          <p:nvPr/>
        </p:nvSpPr>
        <p:spPr>
          <a:xfrm rot="5400000">
            <a:off x="2614644" y="763777"/>
            <a:ext cx="107886" cy="252571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 Car Symbol - Free image on Pixabay" id="8507" name="Google Shape;850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543" y="1391341"/>
            <a:ext cx="875228" cy="592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Car Symbol - Free image on Pixabay" id="8508" name="Google Shape;850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1164" y="1388802"/>
            <a:ext cx="875228" cy="592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Car Symbol - Free image on Pixabay" id="8509" name="Google Shape;850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6100" y="1389538"/>
            <a:ext cx="875228" cy="592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0" name="Google Shape;8510;p57"/>
          <p:cNvCxnSpPr/>
          <p:nvPr/>
        </p:nvCxnSpPr>
        <p:spPr>
          <a:xfrm>
            <a:off x="8928893" y="16647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511" name="Google Shape;8511;p57"/>
          <p:cNvGrpSpPr/>
          <p:nvPr/>
        </p:nvGrpSpPr>
        <p:grpSpPr>
          <a:xfrm>
            <a:off x="9203531" y="1356739"/>
            <a:ext cx="2127250" cy="1031875"/>
            <a:chOff x="1190" y="938"/>
            <a:chExt cx="1340" cy="650"/>
          </a:xfrm>
        </p:grpSpPr>
        <p:sp>
          <p:nvSpPr>
            <p:cNvPr id="8512" name="Google Shape;8512;p57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3" name="Google Shape;8513;p57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514" name="Google Shape;8514;p57"/>
          <p:cNvGrpSpPr/>
          <p:nvPr/>
        </p:nvGrpSpPr>
        <p:grpSpPr>
          <a:xfrm>
            <a:off x="9660731" y="1296414"/>
            <a:ext cx="458788" cy="777875"/>
            <a:chOff x="2365" y="1352"/>
            <a:chExt cx="1022" cy="1616"/>
          </a:xfrm>
        </p:grpSpPr>
        <p:pic>
          <p:nvPicPr>
            <p:cNvPr id="8515" name="Google Shape;851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6" name="Google Shape;8516;p57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17" name="Google Shape;8517;p57"/>
          <p:cNvCxnSpPr/>
          <p:nvPr/>
        </p:nvCxnSpPr>
        <p:spPr>
          <a:xfrm>
            <a:off x="8928893" y="16647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8" name="Google Shape;8518;p5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3" name="Shape 8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4" name="Google Shape;8524;p5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Caravan analogy</a:t>
            </a:r>
            <a:endParaRPr sz="4400"/>
          </a:p>
        </p:txBody>
      </p:sp>
      <p:grpSp>
        <p:nvGrpSpPr>
          <p:cNvPr id="8525" name="Google Shape;8525;p58"/>
          <p:cNvGrpSpPr/>
          <p:nvPr/>
        </p:nvGrpSpPr>
        <p:grpSpPr>
          <a:xfrm>
            <a:off x="7158831" y="1420239"/>
            <a:ext cx="2127250" cy="1031875"/>
            <a:chOff x="1190" y="938"/>
            <a:chExt cx="1340" cy="650"/>
          </a:xfrm>
        </p:grpSpPr>
        <p:sp>
          <p:nvSpPr>
            <p:cNvPr id="8526" name="Google Shape;8526;p58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7" name="Google Shape;8527;p58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528" name="Google Shape;8528;p58"/>
          <p:cNvGrpSpPr/>
          <p:nvPr/>
        </p:nvGrpSpPr>
        <p:grpSpPr>
          <a:xfrm>
            <a:off x="4167981" y="1420240"/>
            <a:ext cx="2343150" cy="1370014"/>
            <a:chOff x="1103" y="938"/>
            <a:chExt cx="1476" cy="863"/>
          </a:xfrm>
        </p:grpSpPr>
        <p:sp>
          <p:nvSpPr>
            <p:cNvPr id="8529" name="Google Shape;8529;p58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0" name="Google Shape;8530;p58"/>
            <p:cNvSpPr txBox="1"/>
            <p:nvPr/>
          </p:nvSpPr>
          <p:spPr>
            <a:xfrm>
              <a:off x="1103" y="1355"/>
              <a:ext cx="1476" cy="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 booth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(aka router)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1" name="Google Shape;8531;p58"/>
          <p:cNvSpPr txBox="1"/>
          <p:nvPr/>
        </p:nvSpPr>
        <p:spPr>
          <a:xfrm>
            <a:off x="2409031" y="2079052"/>
            <a:ext cx="21165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ten-car caravan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10-bit packet)</a:t>
            </a:r>
            <a:endParaRPr/>
          </a:p>
        </p:txBody>
      </p:sp>
      <p:cxnSp>
        <p:nvCxnSpPr>
          <p:cNvPr id="8532" name="Google Shape;8532;p58"/>
          <p:cNvCxnSpPr/>
          <p:nvPr/>
        </p:nvCxnSpPr>
        <p:spPr>
          <a:xfrm rot="10800000">
            <a:off x="5145881" y="1729802"/>
            <a:ext cx="658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3" name="Google Shape;8533;p58"/>
          <p:cNvSpPr txBox="1"/>
          <p:nvPr/>
        </p:nvSpPr>
        <p:spPr>
          <a:xfrm>
            <a:off x="5804693" y="15297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534" name="Google Shape;8534;p58"/>
          <p:cNvCxnSpPr/>
          <p:nvPr/>
        </p:nvCxnSpPr>
        <p:spPr>
          <a:xfrm rot="10800000">
            <a:off x="8138318" y="1728214"/>
            <a:ext cx="62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5" name="Google Shape;8535;p58"/>
          <p:cNvSpPr txBox="1"/>
          <p:nvPr/>
        </p:nvSpPr>
        <p:spPr>
          <a:xfrm>
            <a:off x="8760618" y="15297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536" name="Google Shape;8536;p58"/>
          <p:cNvCxnSpPr/>
          <p:nvPr/>
        </p:nvCxnSpPr>
        <p:spPr>
          <a:xfrm>
            <a:off x="9670045" y="1728214"/>
            <a:ext cx="46955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7" name="Google Shape;8537;p58"/>
          <p:cNvSpPr/>
          <p:nvPr/>
        </p:nvSpPr>
        <p:spPr>
          <a:xfrm>
            <a:off x="2890043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8" name="Google Shape;8538;p58"/>
          <p:cNvSpPr/>
          <p:nvPr/>
        </p:nvSpPr>
        <p:spPr>
          <a:xfrm>
            <a:off x="3042443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9" name="Google Shape;8539;p58"/>
          <p:cNvSpPr/>
          <p:nvPr/>
        </p:nvSpPr>
        <p:spPr>
          <a:xfrm>
            <a:off x="3266281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Cj03985170000[1]" id="8540" name="Google Shape;854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374231" y="1640902"/>
            <a:ext cx="7493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985170000[1]" id="8541" name="Google Shape;85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107406" y="1636139"/>
            <a:ext cx="74930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2" name="Google Shape;8542;p58"/>
          <p:cNvGrpSpPr/>
          <p:nvPr/>
        </p:nvGrpSpPr>
        <p:grpSpPr>
          <a:xfrm>
            <a:off x="4693443" y="1331339"/>
            <a:ext cx="458788" cy="777875"/>
            <a:chOff x="2365" y="1352"/>
            <a:chExt cx="1022" cy="1616"/>
          </a:xfrm>
        </p:grpSpPr>
        <p:pic>
          <p:nvPicPr>
            <p:cNvPr id="8543" name="Google Shape;8543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4" name="Google Shape;8544;p58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MCj03985170000[1]" id="8545" name="Google Shape;854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37818" y="1661539"/>
            <a:ext cx="74930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6" name="Google Shape;8546;p58"/>
          <p:cNvGrpSpPr/>
          <p:nvPr/>
        </p:nvGrpSpPr>
        <p:grpSpPr>
          <a:xfrm>
            <a:off x="7616031" y="1359914"/>
            <a:ext cx="458788" cy="777875"/>
            <a:chOff x="2365" y="1352"/>
            <a:chExt cx="1022" cy="1616"/>
          </a:xfrm>
        </p:grpSpPr>
        <p:pic>
          <p:nvPicPr>
            <p:cNvPr id="8547" name="Google Shape;8547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8" name="Google Shape;8548;p58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49" name="Google Shape;8549;p58"/>
          <p:cNvCxnSpPr/>
          <p:nvPr/>
        </p:nvCxnSpPr>
        <p:spPr>
          <a:xfrm>
            <a:off x="6884193" y="17282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0" name="Google Shape;8550;p58"/>
          <p:cNvSpPr/>
          <p:nvPr/>
        </p:nvSpPr>
        <p:spPr>
          <a:xfrm rot="5400000">
            <a:off x="3376644" y="814577"/>
            <a:ext cx="107886" cy="252571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1" name="Google Shape;8551;p58"/>
          <p:cNvSpPr txBox="1"/>
          <p:nvPr/>
        </p:nvSpPr>
        <p:spPr>
          <a:xfrm>
            <a:off x="825267" y="3347774"/>
            <a:ext cx="10515600" cy="1655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suppose cars now “propagate” at 1000 km/hr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suppose toll booth now takes one min to service a car</a:t>
            </a:r>
            <a:endParaRPr b="0" i="0" sz="2800" u="none" cap="none" strike="noStrike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Will cars arrive to 2nd booth before all cars serviced at first booth?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2" name="Google Shape;8552;p58"/>
          <p:cNvSpPr txBox="1"/>
          <p:nvPr/>
        </p:nvSpPr>
        <p:spPr>
          <a:xfrm>
            <a:off x="1127510" y="4881442"/>
            <a:ext cx="10649258" cy="14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1" lang="en-US" sz="2800" u="sng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 Yes!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after 7 min, first car arrives at second booth; three cars still at first booth</a:t>
            </a:r>
            <a:endParaRPr/>
          </a:p>
        </p:txBody>
      </p:sp>
      <p:sp>
        <p:nvSpPr>
          <p:cNvPr id="8553" name="Google Shape;8553;p5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8" name="Shape 8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9" name="Google Shape;8559;p5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q</a:t>
            </a:r>
            <a:r>
              <a:rPr lang="en-US" sz="4400"/>
              <a:t>ueueing delay (revisited)</a:t>
            </a:r>
            <a:endParaRPr sz="4400"/>
          </a:p>
        </p:txBody>
      </p:sp>
      <p:sp>
        <p:nvSpPr>
          <p:cNvPr id="8560" name="Google Shape;8560;p59"/>
          <p:cNvSpPr txBox="1"/>
          <p:nvPr/>
        </p:nvSpPr>
        <p:spPr>
          <a:xfrm>
            <a:off x="919843" y="1385661"/>
            <a:ext cx="5655128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188" lvl="0" marL="2301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average packet arrival rate</a:t>
            </a:r>
            <a:endParaRPr/>
          </a:p>
          <a:p>
            <a:pPr indent="-230188" lvl="0" marL="2301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packet length (bits)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link bandwidth (bit transmission rate)</a:t>
            </a:r>
            <a:endParaRPr/>
          </a:p>
        </p:txBody>
      </p:sp>
      <p:sp>
        <p:nvSpPr>
          <p:cNvPr id="8561" name="Google Shape;8561;p59"/>
          <p:cNvSpPr/>
          <p:nvPr/>
        </p:nvSpPr>
        <p:spPr>
          <a:xfrm>
            <a:off x="932543" y="4263423"/>
            <a:ext cx="5975117" cy="193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~ 0: avg. queueing delay small</a:t>
            </a:r>
            <a:endParaRPr/>
          </a:p>
          <a:p>
            <a:pPr indent="-231775" lvl="0" marL="23177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1: avg. queueing delay large</a:t>
            </a:r>
            <a:endParaRPr/>
          </a:p>
          <a:p>
            <a:pPr indent="-231775" lvl="0" marL="231775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1: more “work” arriving  is more than can be serviced -  average delay infinite!</a:t>
            </a:r>
            <a:endParaRPr/>
          </a:p>
        </p:txBody>
      </p:sp>
      <p:grpSp>
        <p:nvGrpSpPr>
          <p:cNvPr id="8562" name="Google Shape;8562;p59"/>
          <p:cNvGrpSpPr/>
          <p:nvPr/>
        </p:nvGrpSpPr>
        <p:grpSpPr>
          <a:xfrm>
            <a:off x="8407167" y="4367394"/>
            <a:ext cx="2782888" cy="2261260"/>
            <a:chOff x="8407167" y="4367394"/>
            <a:chExt cx="2782888" cy="2261260"/>
          </a:xfrm>
        </p:grpSpPr>
        <p:pic>
          <p:nvPicPr>
            <p:cNvPr id="8563" name="Google Shape;8563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43830" y="5047839"/>
              <a:ext cx="1546225" cy="1239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4" name="Google Shape;8564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407167" y="4471879"/>
              <a:ext cx="1481138" cy="11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5" name="Google Shape;8565;p59"/>
            <p:cNvSpPr txBox="1"/>
            <p:nvPr/>
          </p:nvSpPr>
          <p:spPr>
            <a:xfrm>
              <a:off x="9849087" y="4367394"/>
              <a:ext cx="9541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La/R 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~ 0</a:t>
              </a:r>
              <a:endParaRPr/>
            </a:p>
          </p:txBody>
        </p:sp>
        <p:sp>
          <p:nvSpPr>
            <p:cNvPr id="8566" name="Google Shape;8566;p59"/>
            <p:cNvSpPr txBox="1"/>
            <p:nvPr/>
          </p:nvSpPr>
          <p:spPr>
            <a:xfrm>
              <a:off x="9643830" y="6259322"/>
              <a:ext cx="10246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La/R -&gt; 1</a:t>
              </a:r>
              <a:endParaRPr/>
            </a:p>
          </p:txBody>
        </p:sp>
      </p:grpSp>
      <p:grpSp>
        <p:nvGrpSpPr>
          <p:cNvPr id="8567" name="Google Shape;8567;p59"/>
          <p:cNvGrpSpPr/>
          <p:nvPr/>
        </p:nvGrpSpPr>
        <p:grpSpPr>
          <a:xfrm>
            <a:off x="8001634" y="1103085"/>
            <a:ext cx="3246937" cy="2992869"/>
            <a:chOff x="7232377" y="708301"/>
            <a:chExt cx="3769920" cy="3402168"/>
          </a:xfrm>
        </p:grpSpPr>
        <p:sp>
          <p:nvSpPr>
            <p:cNvPr id="8568" name="Google Shape;8568;p59"/>
            <p:cNvSpPr/>
            <p:nvPr/>
          </p:nvSpPr>
          <p:spPr>
            <a:xfrm>
              <a:off x="7381311" y="3605438"/>
              <a:ext cx="2911022" cy="504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traffic intensity = </a:t>
              </a:r>
              <a:r>
                <a:rPr b="0" i="1" lang="en-US" sz="16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La/R</a:t>
              </a:r>
              <a:endParaRPr/>
            </a:p>
          </p:txBody>
        </p:sp>
        <p:sp>
          <p:nvSpPr>
            <p:cNvPr id="8569" name="Google Shape;8569;p59"/>
            <p:cNvSpPr/>
            <p:nvPr/>
          </p:nvSpPr>
          <p:spPr>
            <a:xfrm rot="-5400000">
              <a:off x="6114777" y="2075824"/>
              <a:ext cx="2740025" cy="504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average  queueing delay</a:t>
              </a:r>
              <a:endParaRPr/>
            </a:p>
          </p:txBody>
        </p:sp>
        <p:cxnSp>
          <p:nvCxnSpPr>
            <p:cNvPr id="8570" name="Google Shape;8570;p59"/>
            <p:cNvCxnSpPr/>
            <p:nvPr/>
          </p:nvCxnSpPr>
          <p:spPr>
            <a:xfrm>
              <a:off x="7616120" y="3540100"/>
              <a:ext cx="338617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71" name="Google Shape;8571;p59"/>
            <p:cNvCxnSpPr/>
            <p:nvPr/>
          </p:nvCxnSpPr>
          <p:spPr>
            <a:xfrm rot="10800000">
              <a:off x="7601372" y="1041103"/>
              <a:ext cx="0" cy="250593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572" name="Google Shape;8572;p59"/>
            <p:cNvSpPr/>
            <p:nvPr/>
          </p:nvSpPr>
          <p:spPr>
            <a:xfrm>
              <a:off x="7616120" y="708301"/>
              <a:ext cx="2743200" cy="2816942"/>
            </a:xfrm>
            <a:custGeom>
              <a:rect b="b" l="l" r="r" t="t"/>
              <a:pathLst>
                <a:path extrusionOk="0" h="2816942" w="2743200">
                  <a:moveTo>
                    <a:pt x="0" y="2816942"/>
                  </a:moveTo>
                  <a:cubicBezTo>
                    <a:pt x="363998" y="2816020"/>
                    <a:pt x="477171" y="2811923"/>
                    <a:pt x="663677" y="2802193"/>
                  </a:cubicBezTo>
                  <a:cubicBezTo>
                    <a:pt x="850183" y="2792463"/>
                    <a:pt x="1661652" y="2767780"/>
                    <a:pt x="1976284" y="2625212"/>
                  </a:cubicBezTo>
                  <a:cubicBezTo>
                    <a:pt x="2290916" y="2482644"/>
                    <a:pt x="2423652" y="2384322"/>
                    <a:pt x="2551471" y="1946787"/>
                  </a:cubicBezTo>
                  <a:cubicBezTo>
                    <a:pt x="2679290" y="1509252"/>
                    <a:pt x="2711245" y="754626"/>
                    <a:pt x="2743200" y="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573" name="Google Shape;8573;p59"/>
            <p:cNvCxnSpPr/>
            <p:nvPr/>
          </p:nvCxnSpPr>
          <p:spPr>
            <a:xfrm rot="10800000">
              <a:off x="10442559" y="1034169"/>
              <a:ext cx="0" cy="250593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8574" name="Google Shape;8574;p59"/>
            <p:cNvSpPr/>
            <p:nvPr/>
          </p:nvSpPr>
          <p:spPr>
            <a:xfrm>
              <a:off x="10214306" y="3605644"/>
              <a:ext cx="509587" cy="504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1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5" name="Google Shape;8575;p59"/>
          <p:cNvGrpSpPr/>
          <p:nvPr/>
        </p:nvGrpSpPr>
        <p:grpSpPr>
          <a:xfrm>
            <a:off x="1199878" y="3314700"/>
            <a:ext cx="3457968" cy="523220"/>
            <a:chOff x="1211074" y="3275230"/>
            <a:chExt cx="3457968" cy="523220"/>
          </a:xfrm>
        </p:grpSpPr>
        <p:sp>
          <p:nvSpPr>
            <p:cNvPr id="8576" name="Google Shape;8576;p59"/>
            <p:cNvSpPr txBox="1"/>
            <p:nvPr/>
          </p:nvSpPr>
          <p:spPr>
            <a:xfrm>
              <a:off x="2188876" y="3327958"/>
              <a:ext cx="24801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service rate of bits</a:t>
              </a:r>
              <a:endParaRPr/>
            </a:p>
          </p:txBody>
        </p:sp>
        <p:sp>
          <p:nvSpPr>
            <p:cNvPr id="8577" name="Google Shape;8577;p59"/>
            <p:cNvSpPr txBox="1"/>
            <p:nvPr/>
          </p:nvSpPr>
          <p:spPr>
            <a:xfrm>
              <a:off x="1211074" y="3275230"/>
              <a:ext cx="380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/>
            </a:p>
          </p:txBody>
        </p:sp>
      </p:grpSp>
      <p:grpSp>
        <p:nvGrpSpPr>
          <p:cNvPr id="8578" name="Google Shape;8578;p59"/>
          <p:cNvGrpSpPr/>
          <p:nvPr/>
        </p:nvGrpSpPr>
        <p:grpSpPr>
          <a:xfrm>
            <a:off x="1066278" y="2847705"/>
            <a:ext cx="3490678" cy="523220"/>
            <a:chOff x="1066278" y="2873829"/>
            <a:chExt cx="3490678" cy="523220"/>
          </a:xfrm>
        </p:grpSpPr>
        <p:sp>
          <p:nvSpPr>
            <p:cNvPr id="8579" name="Google Shape;8579;p59"/>
            <p:cNvSpPr txBox="1"/>
            <p:nvPr/>
          </p:nvSpPr>
          <p:spPr>
            <a:xfrm>
              <a:off x="2169123" y="2910251"/>
              <a:ext cx="23878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arrival rate of bits</a:t>
              </a:r>
              <a:endParaRPr/>
            </a:p>
          </p:txBody>
        </p:sp>
        <p:grpSp>
          <p:nvGrpSpPr>
            <p:cNvPr id="8580" name="Google Shape;8580;p59"/>
            <p:cNvGrpSpPr/>
            <p:nvPr/>
          </p:nvGrpSpPr>
          <p:grpSpPr>
            <a:xfrm>
              <a:off x="1066278" y="2873829"/>
              <a:ext cx="681588" cy="523220"/>
              <a:chOff x="1066278" y="2873829"/>
              <a:chExt cx="681588" cy="523220"/>
            </a:xfrm>
          </p:grpSpPr>
          <p:sp>
            <p:nvSpPr>
              <p:cNvPr id="8581" name="Google Shape;8581;p59"/>
              <p:cNvSpPr txBox="1"/>
              <p:nvPr/>
            </p:nvSpPr>
            <p:spPr>
              <a:xfrm>
                <a:off x="1066278" y="2873829"/>
                <a:ext cx="3353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8582" name="Google Shape;8582;p59"/>
              <p:cNvSpPr txBox="1"/>
              <p:nvPr/>
            </p:nvSpPr>
            <p:spPr>
              <a:xfrm>
                <a:off x="1378854" y="2873829"/>
                <a:ext cx="36901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/>
              </a:p>
            </p:txBody>
          </p:sp>
          <p:sp>
            <p:nvSpPr>
              <p:cNvPr id="8583" name="Google Shape;8583;p59"/>
              <p:cNvSpPr txBox="1"/>
              <p:nvPr/>
            </p:nvSpPr>
            <p:spPr>
              <a:xfrm>
                <a:off x="1278923" y="2909664"/>
                <a:ext cx="24237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</p:grpSp>
      </p:grpSp>
      <p:grpSp>
        <p:nvGrpSpPr>
          <p:cNvPr id="8584" name="Google Shape;8584;p59"/>
          <p:cNvGrpSpPr/>
          <p:nvPr/>
        </p:nvGrpSpPr>
        <p:grpSpPr>
          <a:xfrm>
            <a:off x="1204684" y="2981937"/>
            <a:ext cx="3323775" cy="584775"/>
            <a:chOff x="1204684" y="2981937"/>
            <a:chExt cx="3323775" cy="584775"/>
          </a:xfrm>
        </p:grpSpPr>
        <p:cxnSp>
          <p:nvCxnSpPr>
            <p:cNvPr id="8585" name="Google Shape;8585;p59"/>
            <p:cNvCxnSpPr/>
            <p:nvPr/>
          </p:nvCxnSpPr>
          <p:spPr>
            <a:xfrm>
              <a:off x="2300167" y="3338737"/>
              <a:ext cx="2228292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86" name="Google Shape;8586;p59"/>
            <p:cNvCxnSpPr/>
            <p:nvPr/>
          </p:nvCxnSpPr>
          <p:spPr>
            <a:xfrm>
              <a:off x="1204684" y="3342018"/>
              <a:ext cx="34834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587" name="Google Shape;8587;p59"/>
            <p:cNvSpPr txBox="1"/>
            <p:nvPr/>
          </p:nvSpPr>
          <p:spPr>
            <a:xfrm>
              <a:off x="1687802" y="2981937"/>
              <a:ext cx="63862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/>
            </a:p>
          </p:txBody>
        </p:sp>
      </p:grpSp>
      <p:sp>
        <p:nvSpPr>
          <p:cNvPr id="8588" name="Google Shape;8588;p59"/>
          <p:cNvSpPr txBox="1"/>
          <p:nvPr/>
        </p:nvSpPr>
        <p:spPr>
          <a:xfrm>
            <a:off x="5025350" y="2902857"/>
            <a:ext cx="1582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“traffic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intensity”</a:t>
            </a:r>
            <a:endParaRPr/>
          </a:p>
        </p:txBody>
      </p:sp>
      <p:sp>
        <p:nvSpPr>
          <p:cNvPr id="8589" name="Google Shape;8589;p5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4" name="Shape 8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95" name="Google Shape;8595;p60"/>
          <p:cNvCxnSpPr/>
          <p:nvPr/>
        </p:nvCxnSpPr>
        <p:spPr>
          <a:xfrm>
            <a:off x="2831406" y="5366286"/>
            <a:ext cx="469144" cy="31549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6" name="Google Shape;8596;p60"/>
          <p:cNvCxnSpPr/>
          <p:nvPr/>
        </p:nvCxnSpPr>
        <p:spPr>
          <a:xfrm flipH="1" rot="10800000">
            <a:off x="3691311" y="5467468"/>
            <a:ext cx="639909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97" name="Google Shape;8597;p60"/>
          <p:cNvGrpSpPr/>
          <p:nvPr/>
        </p:nvGrpSpPr>
        <p:grpSpPr>
          <a:xfrm>
            <a:off x="3109054" y="5514269"/>
            <a:ext cx="860625" cy="398511"/>
            <a:chOff x="7493876" y="2774731"/>
            <a:chExt cx="1481958" cy="894622"/>
          </a:xfrm>
        </p:grpSpPr>
        <p:sp>
          <p:nvSpPr>
            <p:cNvPr id="8598" name="Google Shape;8598;p6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599" name="Google Shape;8599;p6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00" name="Google Shape;8600;p6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01" name="Google Shape;8601;p6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2" name="Google Shape;8602;p6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3" name="Google Shape;8603;p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4" name="Google Shape;8604;p6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605" name="Google Shape;8605;p60"/>
          <p:cNvCxnSpPr/>
          <p:nvPr/>
        </p:nvCxnSpPr>
        <p:spPr>
          <a:xfrm>
            <a:off x="4626350" y="5451593"/>
            <a:ext cx="677550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6" name="Google Shape;8606;p60"/>
          <p:cNvCxnSpPr/>
          <p:nvPr/>
        </p:nvCxnSpPr>
        <p:spPr>
          <a:xfrm flipH="1">
            <a:off x="4388223" y="5062655"/>
            <a:ext cx="661222" cy="2730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7" name="Google Shape;8607;p60"/>
          <p:cNvCxnSpPr/>
          <p:nvPr/>
        </p:nvCxnSpPr>
        <p:spPr>
          <a:xfrm>
            <a:off x="4356474" y="5583355"/>
            <a:ext cx="318847" cy="311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08" name="Google Shape;8608;p60"/>
          <p:cNvGrpSpPr/>
          <p:nvPr/>
        </p:nvGrpSpPr>
        <p:grpSpPr>
          <a:xfrm>
            <a:off x="3957067" y="5203592"/>
            <a:ext cx="860625" cy="398511"/>
            <a:chOff x="7493876" y="2774731"/>
            <a:chExt cx="1481958" cy="894622"/>
          </a:xfrm>
        </p:grpSpPr>
        <p:sp>
          <p:nvSpPr>
            <p:cNvPr id="8609" name="Google Shape;8609;p6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10" name="Google Shape;8610;p6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11" name="Google Shape;8611;p6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12" name="Google Shape;8612;p6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3" name="Google Shape;8613;p6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4" name="Google Shape;8614;p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5" name="Google Shape;8615;p6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616" name="Google Shape;8616;p60"/>
          <p:cNvCxnSpPr/>
          <p:nvPr/>
        </p:nvCxnSpPr>
        <p:spPr>
          <a:xfrm flipH="1">
            <a:off x="5602660" y="5511918"/>
            <a:ext cx="865759" cy="1444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7" name="Google Shape;8617;p60"/>
          <p:cNvCxnSpPr/>
          <p:nvPr/>
        </p:nvCxnSpPr>
        <p:spPr>
          <a:xfrm flipH="1">
            <a:off x="4997823" y="5773855"/>
            <a:ext cx="487128" cy="152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18" name="Google Shape;8618;p60"/>
          <p:cNvGrpSpPr/>
          <p:nvPr/>
        </p:nvGrpSpPr>
        <p:grpSpPr>
          <a:xfrm>
            <a:off x="4985387" y="5543879"/>
            <a:ext cx="860625" cy="398511"/>
            <a:chOff x="7493876" y="2774731"/>
            <a:chExt cx="1481958" cy="894622"/>
          </a:xfrm>
        </p:grpSpPr>
        <p:sp>
          <p:nvSpPr>
            <p:cNvPr id="8619" name="Google Shape;8619;p6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20" name="Google Shape;8620;p6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21" name="Google Shape;8621;p6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22" name="Google Shape;8622;p6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3" name="Google Shape;8623;p6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4" name="Google Shape;8624;p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5" name="Google Shape;8625;p6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26" name="Google Shape;8626;p6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“Real” Internet delays and routes</a:t>
            </a:r>
            <a:endParaRPr sz="4400"/>
          </a:p>
        </p:txBody>
      </p:sp>
      <p:sp>
        <p:nvSpPr>
          <p:cNvPr id="8627" name="Google Shape;8627;p60"/>
          <p:cNvSpPr txBox="1"/>
          <p:nvPr/>
        </p:nvSpPr>
        <p:spPr>
          <a:xfrm>
            <a:off x="980180" y="1324511"/>
            <a:ext cx="10342830" cy="1885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 “real” Internet delay &amp; loss look like? 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traceroute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program: provides delay measurement from source to router along end-end Internet path towards destination.  For all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i:</a:t>
            </a:r>
            <a:endParaRPr/>
          </a:p>
        </p:txBody>
      </p:sp>
      <p:cxnSp>
        <p:nvCxnSpPr>
          <p:cNvPr id="8628" name="Google Shape;8628;p60"/>
          <p:cNvCxnSpPr/>
          <p:nvPr/>
        </p:nvCxnSpPr>
        <p:spPr>
          <a:xfrm>
            <a:off x="6721850" y="5476993"/>
            <a:ext cx="677550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9" name="Google Shape;8629;p60"/>
          <p:cNvCxnSpPr/>
          <p:nvPr/>
        </p:nvCxnSpPr>
        <p:spPr>
          <a:xfrm flipH="1">
            <a:off x="7660060" y="5423018"/>
            <a:ext cx="777191" cy="27781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0" name="Google Shape;8630;p60"/>
          <p:cNvCxnSpPr/>
          <p:nvPr/>
        </p:nvCxnSpPr>
        <p:spPr>
          <a:xfrm>
            <a:off x="6280524" y="5170605"/>
            <a:ext cx="318847" cy="311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1" name="Google Shape;8631;p60"/>
          <p:cNvCxnSpPr/>
          <p:nvPr/>
        </p:nvCxnSpPr>
        <p:spPr>
          <a:xfrm>
            <a:off x="5394926" y="5277473"/>
            <a:ext cx="8857" cy="2603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2" name="Google Shape;8632;p60"/>
          <p:cNvSpPr txBox="1"/>
          <p:nvPr/>
        </p:nvSpPr>
        <p:spPr>
          <a:xfrm>
            <a:off x="2999161" y="5135680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sp>
        <p:nvSpPr>
          <p:cNvPr id="8633" name="Google Shape;8633;p60"/>
          <p:cNvSpPr txBox="1"/>
          <p:nvPr/>
        </p:nvSpPr>
        <p:spPr>
          <a:xfrm>
            <a:off x="3613524" y="5696068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sp>
        <p:nvSpPr>
          <p:cNvPr id="8634" name="Google Shape;8634;p60"/>
          <p:cNvSpPr txBox="1"/>
          <p:nvPr/>
        </p:nvSpPr>
        <p:spPr>
          <a:xfrm>
            <a:off x="4842700" y="5044156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grpSp>
        <p:nvGrpSpPr>
          <p:cNvPr id="8635" name="Google Shape;8635;p60"/>
          <p:cNvGrpSpPr/>
          <p:nvPr/>
        </p:nvGrpSpPr>
        <p:grpSpPr>
          <a:xfrm>
            <a:off x="1934728" y="5072180"/>
            <a:ext cx="1027081" cy="688975"/>
            <a:chOff x="-44" y="1473"/>
            <a:chExt cx="981" cy="1105"/>
          </a:xfrm>
        </p:grpSpPr>
        <p:pic>
          <p:nvPicPr>
            <p:cNvPr descr="desktop_computer_stylized_medium" id="8636" name="Google Shape;8636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7" name="Google Shape;8637;p6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8" name="Google Shape;8638;p60"/>
          <p:cNvGrpSpPr/>
          <p:nvPr/>
        </p:nvGrpSpPr>
        <p:grpSpPr>
          <a:xfrm flipH="1">
            <a:off x="8177586" y="5110280"/>
            <a:ext cx="1051754" cy="669925"/>
            <a:chOff x="-44" y="1473"/>
            <a:chExt cx="981" cy="1105"/>
          </a:xfrm>
        </p:grpSpPr>
        <p:pic>
          <p:nvPicPr>
            <p:cNvPr descr="desktop_computer_stylized_medium" id="8639" name="Google Shape;8639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40" name="Google Shape;8640;p6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41" name="Google Shape;8641;p60"/>
          <p:cNvSpPr/>
          <p:nvPr/>
        </p:nvSpPr>
        <p:spPr>
          <a:xfrm>
            <a:off x="2868986" y="5356343"/>
            <a:ext cx="3135331" cy="403225"/>
          </a:xfrm>
          <a:custGeom>
            <a:rect b="b" l="l" r="r" t="t"/>
            <a:pathLst>
              <a:path extrusionOk="0" h="254" w="1416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2" name="Google Shape;8642;p60"/>
          <p:cNvSpPr/>
          <p:nvPr/>
        </p:nvSpPr>
        <p:spPr>
          <a:xfrm>
            <a:off x="2900736" y="5392855"/>
            <a:ext cx="584553" cy="419100"/>
          </a:xfrm>
          <a:custGeom>
            <a:rect b="b" l="l" r="r" t="t"/>
            <a:pathLst>
              <a:path extrusionOk="0" h="264" w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3" name="Google Shape;8643;p60"/>
          <p:cNvSpPr/>
          <p:nvPr/>
        </p:nvSpPr>
        <p:spPr>
          <a:xfrm>
            <a:off x="2894387" y="5307130"/>
            <a:ext cx="1877656" cy="474663"/>
          </a:xfrm>
          <a:custGeom>
            <a:rect b="b" l="l" r="r" t="t"/>
            <a:pathLst>
              <a:path extrusionOk="0" h="299" w="848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4" name="Google Shape;8644;p60"/>
          <p:cNvGrpSpPr/>
          <p:nvPr/>
        </p:nvGrpSpPr>
        <p:grpSpPr>
          <a:xfrm>
            <a:off x="6096000" y="5229664"/>
            <a:ext cx="860625" cy="398511"/>
            <a:chOff x="7493876" y="2774731"/>
            <a:chExt cx="1481958" cy="894622"/>
          </a:xfrm>
        </p:grpSpPr>
        <p:sp>
          <p:nvSpPr>
            <p:cNvPr id="8645" name="Google Shape;8645;p6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46" name="Google Shape;8646;p6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47" name="Google Shape;8647;p6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48" name="Google Shape;8648;p6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9" name="Google Shape;8649;p6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0" name="Google Shape;8650;p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1" name="Google Shape;8651;p6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52" name="Google Shape;8652;p60"/>
          <p:cNvSpPr txBox="1"/>
          <p:nvPr/>
        </p:nvSpPr>
        <p:spPr>
          <a:xfrm>
            <a:off x="909932" y="3067365"/>
            <a:ext cx="10342830" cy="1723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5425" lvl="1" marL="6826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sends three packets that will reach router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path towards destination (with time-to-live field value of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return packets to sender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sender measures time interval between transmission and reply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3" name="Google Shape;8653;p6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8" name="Shape 8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9" name="Google Shape;8659;p6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Real Internet delays and routes</a:t>
            </a:r>
            <a:endParaRPr sz="4400"/>
          </a:p>
        </p:txBody>
      </p:sp>
      <p:sp>
        <p:nvSpPr>
          <p:cNvPr id="8660" name="Google Shape;8660;p61"/>
          <p:cNvSpPr txBox="1"/>
          <p:nvPr/>
        </p:nvSpPr>
        <p:spPr>
          <a:xfrm>
            <a:off x="1663495" y="2282978"/>
            <a:ext cx="8229600" cy="3944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 cs-gw (128.119.240.254)  1 ms  1 ms  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border1-rt-fa5-1-0.gw.umass.edu (128.119.3.145)  1 ms  1 ms  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 cht-vbns.gw.umass.edu (128.119.3.130)  6 ms 5 ms 5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 jn1-at1-0-0-19.wor.vbns.net (204.147.132.129)  16 ms 11 ms 13 ms 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 jn1-so7-0-0-0.wae.vbns.net (204.147.136.136)  21 ms 18 ms 18 ms 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 abilene-vbns.abilene.ucaid.edu (198.32.11.9)  22 ms  18 ms  22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 nycm-wash.abilene.ucaid.edu (198.32.8.46)  22 ms  22 ms  22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 62.40.103.253 (62.40.103.253)  104 ms 109 ms 106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 de2-1.de1.de.geant.net (62.40.96.129)  109 ms 102 ms 104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 de.fr1.fr.geant.net (62.40.96.50)  113 ms 121 ms 114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  renater-gw.fr1.fr.geant.net (62.40.103.54)  112 ms  114 ms  112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 nio-n2.cssi.renater.fr (193.51.206.13)  111 ms  114 ms  116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 nice.cssi.renater.fr (195.220.98.102)  123 ms  125 ms  124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 r3t2-nice.cssi.renater.fr (195.220.98.110)  126 ms  126 ms  124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 eurecom-valbonne.r3t2.ft.net (193.48.50.54)  135 ms  128 ms  133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 194.214.211.25 (194.214.211.25)  126 ms  128 ms  126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  * * *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  * * *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 fantasia.eurecom.fr (193.55.113.142)  132 ms  128 ms  136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</a:t>
            </a:r>
            <a:endParaRPr/>
          </a:p>
        </p:txBody>
      </p:sp>
      <p:sp>
        <p:nvSpPr>
          <p:cNvPr id="8661" name="Google Shape;8661;p61"/>
          <p:cNvSpPr txBox="1"/>
          <p:nvPr/>
        </p:nvSpPr>
        <p:spPr>
          <a:xfrm>
            <a:off x="1684133" y="1091177"/>
            <a:ext cx="81930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traceroute: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gaia.cs.umass.edu to www.eurecom.fr</a:t>
            </a:r>
            <a:endParaRPr/>
          </a:p>
        </p:txBody>
      </p:sp>
      <p:sp>
        <p:nvSpPr>
          <p:cNvPr id="8662" name="Google Shape;8662;p61"/>
          <p:cNvSpPr txBox="1"/>
          <p:nvPr/>
        </p:nvSpPr>
        <p:spPr>
          <a:xfrm>
            <a:off x="1704770" y="6259665"/>
            <a:ext cx="6529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Do some traceroutes from exotic countries at www.traceroute.org</a:t>
            </a:r>
            <a:endParaRPr/>
          </a:p>
        </p:txBody>
      </p:sp>
      <p:grpSp>
        <p:nvGrpSpPr>
          <p:cNvPr id="8663" name="Google Shape;8663;p61"/>
          <p:cNvGrpSpPr/>
          <p:nvPr/>
        </p:nvGrpSpPr>
        <p:grpSpPr>
          <a:xfrm>
            <a:off x="2464209" y="5464534"/>
            <a:ext cx="7293694" cy="400110"/>
            <a:chOff x="2464209" y="5464534"/>
            <a:chExt cx="7293694" cy="400110"/>
          </a:xfrm>
        </p:grpSpPr>
        <p:sp>
          <p:nvSpPr>
            <p:cNvPr id="8664" name="Google Shape;8664;p61"/>
            <p:cNvSpPr txBox="1"/>
            <p:nvPr/>
          </p:nvSpPr>
          <p:spPr>
            <a:xfrm>
              <a:off x="3471403" y="5464534"/>
              <a:ext cx="6286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* means no response (probe lost, router not replying)</a:t>
              </a:r>
              <a:endParaRPr/>
            </a:p>
          </p:txBody>
        </p:sp>
        <p:cxnSp>
          <p:nvCxnSpPr>
            <p:cNvPr id="8665" name="Google Shape;8665;p61"/>
            <p:cNvCxnSpPr/>
            <p:nvPr/>
          </p:nvCxnSpPr>
          <p:spPr>
            <a:xfrm rot="10800000">
              <a:off x="2464209" y="5590849"/>
              <a:ext cx="1007194" cy="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8666" name="Google Shape;8666;p61"/>
          <p:cNvGrpSpPr/>
          <p:nvPr/>
        </p:nvGrpSpPr>
        <p:grpSpPr>
          <a:xfrm>
            <a:off x="1915886" y="1596610"/>
            <a:ext cx="9454526" cy="899847"/>
            <a:chOff x="1915886" y="1596610"/>
            <a:chExt cx="9454526" cy="899847"/>
          </a:xfrm>
        </p:grpSpPr>
        <p:sp>
          <p:nvSpPr>
            <p:cNvPr id="8667" name="Google Shape;8667;p61"/>
            <p:cNvSpPr txBox="1"/>
            <p:nvPr/>
          </p:nvSpPr>
          <p:spPr>
            <a:xfrm>
              <a:off x="5433162" y="1596610"/>
              <a:ext cx="5937250" cy="617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3 delay measurements from </a:t>
              </a:r>
              <a:endParaRPr/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gaia.cs.umass.edu </a:t>
              </a: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b="0" i="0" lang="en-US" sz="1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cs-gw.cs.umass.edu </a:t>
              </a:r>
              <a:endParaRPr b="0" i="0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68" name="Google Shape;8668;p61"/>
            <p:cNvCxnSpPr/>
            <p:nvPr/>
          </p:nvCxnSpPr>
          <p:spPr>
            <a:xfrm flipH="1" rot="10800000">
              <a:off x="4430508" y="1909915"/>
              <a:ext cx="671512" cy="41275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8669" name="Google Shape;8669;p61"/>
            <p:cNvCxnSpPr/>
            <p:nvPr/>
          </p:nvCxnSpPr>
          <p:spPr>
            <a:xfrm flipH="1" rot="10800000">
              <a:off x="4970258" y="1898803"/>
              <a:ext cx="139700" cy="404812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8670" name="Google Shape;8670;p61"/>
            <p:cNvCxnSpPr/>
            <p:nvPr/>
          </p:nvCxnSpPr>
          <p:spPr>
            <a:xfrm rot="10800000">
              <a:off x="5105195" y="1908328"/>
              <a:ext cx="366713" cy="390525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8671" name="Google Shape;8671;p61"/>
            <p:cNvCxnSpPr/>
            <p:nvPr/>
          </p:nvCxnSpPr>
          <p:spPr>
            <a:xfrm rot="10800000">
              <a:off x="5102020" y="1908328"/>
              <a:ext cx="512012" cy="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672" name="Google Shape;8672;p61"/>
            <p:cNvSpPr/>
            <p:nvPr/>
          </p:nvSpPr>
          <p:spPr>
            <a:xfrm>
              <a:off x="1915886" y="2307771"/>
              <a:ext cx="638628" cy="188686"/>
            </a:xfrm>
            <a:prstGeom prst="rect">
              <a:avLst/>
            </a:prstGeom>
            <a:solidFill>
              <a:srgbClr val="FFFF00">
                <a:alpha val="3764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3" name="Google Shape;8673;p61"/>
          <p:cNvGrpSpPr/>
          <p:nvPr/>
        </p:nvGrpSpPr>
        <p:grpSpPr>
          <a:xfrm>
            <a:off x="1959429" y="2305498"/>
            <a:ext cx="10306229" cy="617861"/>
            <a:chOff x="1959429" y="2305498"/>
            <a:chExt cx="10306229" cy="617861"/>
          </a:xfrm>
        </p:grpSpPr>
        <p:sp>
          <p:nvSpPr>
            <p:cNvPr id="8674" name="Google Shape;8674;p61"/>
            <p:cNvSpPr txBox="1"/>
            <p:nvPr/>
          </p:nvSpPr>
          <p:spPr>
            <a:xfrm>
              <a:off x="8179566" y="2305498"/>
              <a:ext cx="4086092" cy="617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3 delay measurements</a:t>
              </a:r>
              <a:endParaRPr/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b="0" i="0" lang="en-US" sz="1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border1-rt-fa5-1-0.gw.umass.edu </a:t>
              </a:r>
              <a:endParaRPr b="0" i="0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75" name="Google Shape;8675;p61"/>
            <p:cNvCxnSpPr/>
            <p:nvPr/>
          </p:nvCxnSpPr>
          <p:spPr>
            <a:xfrm rot="10800000">
              <a:off x="8136140" y="2591761"/>
              <a:ext cx="738960" cy="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676" name="Google Shape;8676;p61"/>
            <p:cNvSpPr/>
            <p:nvPr/>
          </p:nvSpPr>
          <p:spPr>
            <a:xfrm>
              <a:off x="1959429" y="2525486"/>
              <a:ext cx="2975428" cy="159657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7" name="Google Shape;8677;p61"/>
          <p:cNvGrpSpPr/>
          <p:nvPr/>
        </p:nvGrpSpPr>
        <p:grpSpPr>
          <a:xfrm>
            <a:off x="7046686" y="4088438"/>
            <a:ext cx="4427559" cy="617861"/>
            <a:chOff x="7046686" y="4088438"/>
            <a:chExt cx="4427559" cy="617861"/>
          </a:xfrm>
        </p:grpSpPr>
        <p:grpSp>
          <p:nvGrpSpPr>
            <p:cNvPr id="8678" name="Google Shape;8678;p61"/>
            <p:cNvGrpSpPr/>
            <p:nvPr/>
          </p:nvGrpSpPr>
          <p:grpSpPr>
            <a:xfrm>
              <a:off x="8136140" y="4088438"/>
              <a:ext cx="3338105" cy="617861"/>
              <a:chOff x="8136140" y="4088438"/>
              <a:chExt cx="3338105" cy="617861"/>
            </a:xfrm>
          </p:grpSpPr>
          <p:sp>
            <p:nvSpPr>
              <p:cNvPr id="8679" name="Google Shape;8679;p61"/>
              <p:cNvSpPr txBox="1"/>
              <p:nvPr/>
            </p:nvSpPr>
            <p:spPr>
              <a:xfrm>
                <a:off x="8731045" y="4088438"/>
                <a:ext cx="2743200" cy="617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looks like delays </a:t>
                </a:r>
                <a:r>
                  <a:rPr b="0" i="1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decrease</a:t>
                </a: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! Why?</a:t>
                </a:r>
                <a:endParaRPr/>
              </a:p>
            </p:txBody>
          </p:sp>
          <p:cxnSp>
            <p:nvCxnSpPr>
              <p:cNvPr id="8680" name="Google Shape;8680;p61"/>
              <p:cNvCxnSpPr/>
              <p:nvPr/>
            </p:nvCxnSpPr>
            <p:spPr>
              <a:xfrm rot="10800000">
                <a:off x="8136140" y="4381712"/>
                <a:ext cx="73896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8681" name="Google Shape;8681;p61"/>
            <p:cNvSpPr/>
            <p:nvPr/>
          </p:nvSpPr>
          <p:spPr>
            <a:xfrm>
              <a:off x="7402286" y="4223657"/>
              <a:ext cx="725714" cy="261257"/>
            </a:xfrm>
            <a:prstGeom prst="rect">
              <a:avLst/>
            </a:prstGeom>
            <a:solidFill>
              <a:srgbClr val="FFFF00">
                <a:alpha val="4078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2" name="Google Shape;8682;p61"/>
            <p:cNvSpPr/>
            <p:nvPr/>
          </p:nvSpPr>
          <p:spPr>
            <a:xfrm>
              <a:off x="7046686" y="4419600"/>
              <a:ext cx="725714" cy="261257"/>
            </a:xfrm>
            <a:prstGeom prst="rect">
              <a:avLst/>
            </a:prstGeom>
            <a:solidFill>
              <a:srgbClr val="FFFF00">
                <a:alpha val="4078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83" name="Google Shape;8683;p61"/>
          <p:cNvGrpSpPr/>
          <p:nvPr/>
        </p:nvGrpSpPr>
        <p:grpSpPr>
          <a:xfrm>
            <a:off x="1937658" y="3381528"/>
            <a:ext cx="8901587" cy="508300"/>
            <a:chOff x="1937658" y="3381528"/>
            <a:chExt cx="8901587" cy="508300"/>
          </a:xfrm>
        </p:grpSpPr>
        <p:grpSp>
          <p:nvGrpSpPr>
            <p:cNvPr id="8684" name="Google Shape;8684;p61"/>
            <p:cNvGrpSpPr/>
            <p:nvPr/>
          </p:nvGrpSpPr>
          <p:grpSpPr>
            <a:xfrm>
              <a:off x="1937658" y="3381528"/>
              <a:ext cx="8901587" cy="460375"/>
              <a:chOff x="1937658" y="3381528"/>
              <a:chExt cx="8901587" cy="460375"/>
            </a:xfrm>
          </p:grpSpPr>
          <p:sp>
            <p:nvSpPr>
              <p:cNvPr id="8685" name="Google Shape;8685;p61"/>
              <p:cNvSpPr/>
              <p:nvPr/>
            </p:nvSpPr>
            <p:spPr>
              <a:xfrm>
                <a:off x="7051470" y="3595840"/>
                <a:ext cx="1012825" cy="246063"/>
              </a:xfrm>
              <a:custGeom>
                <a:rect b="b" l="l" r="r" t="t"/>
                <a:pathLst>
                  <a:path extrusionOk="0" h="155" w="638">
                    <a:moveTo>
                      <a:pt x="593" y="0"/>
                    </a:moveTo>
                    <a:cubicBezTo>
                      <a:pt x="607" y="9"/>
                      <a:pt x="621" y="18"/>
                      <a:pt x="623" y="38"/>
                    </a:cubicBezTo>
                    <a:cubicBezTo>
                      <a:pt x="625" y="58"/>
                      <a:pt x="638" y="104"/>
                      <a:pt x="608" y="123"/>
                    </a:cubicBezTo>
                    <a:cubicBezTo>
                      <a:pt x="578" y="142"/>
                      <a:pt x="547" y="153"/>
                      <a:pt x="446" y="154"/>
                    </a:cubicBezTo>
                    <a:cubicBezTo>
                      <a:pt x="345" y="155"/>
                      <a:pt x="72" y="133"/>
                      <a:pt x="0" y="130"/>
                    </a:cubicBezTo>
                  </a:path>
                </a:pathLst>
              </a:cu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6" name="Google Shape;8686;p61"/>
              <p:cNvSpPr txBox="1"/>
              <p:nvPr/>
            </p:nvSpPr>
            <p:spPr>
              <a:xfrm>
                <a:off x="8096045" y="3381528"/>
                <a:ext cx="27432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trans-oceanic link</a:t>
                </a:r>
                <a:endParaRPr/>
              </a:p>
            </p:txBody>
          </p:sp>
          <p:sp>
            <p:nvSpPr>
              <p:cNvPr id="8687" name="Google Shape;8687;p61"/>
              <p:cNvSpPr/>
              <p:nvPr/>
            </p:nvSpPr>
            <p:spPr>
              <a:xfrm>
                <a:off x="1937658" y="3519717"/>
                <a:ext cx="2750456" cy="123370"/>
              </a:xfrm>
              <a:prstGeom prst="rect">
                <a:avLst/>
              </a:prstGeom>
              <a:solidFill>
                <a:srgbClr val="FFFF00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8" name="Google Shape;8688;p61"/>
              <p:cNvSpPr/>
              <p:nvPr/>
            </p:nvSpPr>
            <p:spPr>
              <a:xfrm>
                <a:off x="2002973" y="3686630"/>
                <a:ext cx="1306284" cy="145141"/>
              </a:xfrm>
              <a:prstGeom prst="rect">
                <a:avLst/>
              </a:prstGeom>
              <a:solidFill>
                <a:srgbClr val="FFFF00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89" name="Google Shape;8689;p61"/>
            <p:cNvSpPr/>
            <p:nvPr/>
          </p:nvSpPr>
          <p:spPr>
            <a:xfrm>
              <a:off x="7315200" y="3468914"/>
              <a:ext cx="667657" cy="203200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0" name="Google Shape;8690;p61"/>
            <p:cNvSpPr/>
            <p:nvPr/>
          </p:nvSpPr>
          <p:spPr>
            <a:xfrm>
              <a:off x="6320972" y="3679371"/>
              <a:ext cx="776514" cy="210457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91" name="Google Shape;8691;p6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6" name="Shape 8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7" name="Google Shape;8697;p62"/>
          <p:cNvGrpSpPr/>
          <p:nvPr/>
        </p:nvGrpSpPr>
        <p:grpSpPr>
          <a:xfrm>
            <a:off x="4551470" y="4236503"/>
            <a:ext cx="1463604" cy="737240"/>
            <a:chOff x="7493876" y="2774731"/>
            <a:chExt cx="1481958" cy="894622"/>
          </a:xfrm>
        </p:grpSpPr>
        <p:sp>
          <p:nvSpPr>
            <p:cNvPr id="8698" name="Google Shape;8698;p6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99" name="Google Shape;8699;p6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700" name="Google Shape;8700;p6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701" name="Google Shape;8701;p6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2" name="Google Shape;8702;p6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3" name="Google Shape;8703;p6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4" name="Google Shape;8704;p6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05" name="Google Shape;8705;p6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loss</a:t>
            </a:r>
            <a:endParaRPr sz="4400"/>
          </a:p>
        </p:txBody>
      </p:sp>
      <p:sp>
        <p:nvSpPr>
          <p:cNvPr id="8706" name="Google Shape;8706;p62"/>
          <p:cNvSpPr txBox="1"/>
          <p:nvPr/>
        </p:nvSpPr>
        <p:spPr>
          <a:xfrm>
            <a:off x="975618" y="1391460"/>
            <a:ext cx="10214897" cy="7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 (aka buffer) preceding link in buffer has finite capacity</a:t>
            </a:r>
            <a:endParaRPr/>
          </a:p>
        </p:txBody>
      </p:sp>
      <p:sp>
        <p:nvSpPr>
          <p:cNvPr id="8707" name="Google Shape;8707;p62"/>
          <p:cNvSpPr/>
          <p:nvPr/>
        </p:nvSpPr>
        <p:spPr>
          <a:xfrm>
            <a:off x="4638675" y="4485753"/>
            <a:ext cx="1198563" cy="2635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08" name="Google Shape;8708;p62"/>
          <p:cNvCxnSpPr/>
          <p:nvPr/>
        </p:nvCxnSpPr>
        <p:spPr>
          <a:xfrm>
            <a:off x="3946525" y="4252390"/>
            <a:ext cx="698500" cy="3333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9" name="Google Shape;8709;p62"/>
          <p:cNvCxnSpPr/>
          <p:nvPr/>
        </p:nvCxnSpPr>
        <p:spPr>
          <a:xfrm flipH="1" rot="10800000">
            <a:off x="4235450" y="4646090"/>
            <a:ext cx="411163" cy="5254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0" name="Google Shape;8710;p62"/>
          <p:cNvCxnSpPr/>
          <p:nvPr/>
        </p:nvCxnSpPr>
        <p:spPr>
          <a:xfrm>
            <a:off x="5832475" y="4649265"/>
            <a:ext cx="1933575" cy="952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11" name="Google Shape;8711;p62"/>
          <p:cNvSpPr/>
          <p:nvPr/>
        </p:nvSpPr>
        <p:spPr>
          <a:xfrm>
            <a:off x="6751638" y="4449240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2" name="Google Shape;8712;p62"/>
          <p:cNvSpPr/>
          <p:nvPr/>
        </p:nvSpPr>
        <p:spPr>
          <a:xfrm>
            <a:off x="5499100" y="4520678"/>
            <a:ext cx="147638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3" name="Google Shape;8713;p62"/>
          <p:cNvSpPr/>
          <p:nvPr/>
        </p:nvSpPr>
        <p:spPr>
          <a:xfrm>
            <a:off x="5661025" y="4520678"/>
            <a:ext cx="147638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4" name="Google Shape;8714;p62"/>
          <p:cNvSpPr txBox="1"/>
          <p:nvPr/>
        </p:nvSpPr>
        <p:spPr>
          <a:xfrm>
            <a:off x="2963863" y="3780903"/>
            <a:ext cx="362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715" name="Google Shape;8715;p62"/>
          <p:cNvSpPr txBox="1"/>
          <p:nvPr/>
        </p:nvSpPr>
        <p:spPr>
          <a:xfrm>
            <a:off x="3284538" y="4766740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8716" name="Google Shape;8716;p62"/>
          <p:cNvSpPr txBox="1"/>
          <p:nvPr/>
        </p:nvSpPr>
        <p:spPr>
          <a:xfrm>
            <a:off x="6311900" y="3690415"/>
            <a:ext cx="2790700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packet being transmitted</a:t>
            </a:r>
            <a:endParaRPr/>
          </a:p>
        </p:txBody>
      </p:sp>
      <p:cxnSp>
        <p:nvCxnSpPr>
          <p:cNvPr id="8717" name="Google Shape;8717;p62"/>
          <p:cNvCxnSpPr/>
          <p:nvPr/>
        </p:nvCxnSpPr>
        <p:spPr>
          <a:xfrm flipH="1">
            <a:off x="5875338" y="3982515"/>
            <a:ext cx="681037" cy="56515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8" name="Google Shape;8718;p62"/>
          <p:cNvSpPr/>
          <p:nvPr/>
        </p:nvSpPr>
        <p:spPr>
          <a:xfrm>
            <a:off x="5335588" y="4519090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9" name="Google Shape;8719;p62"/>
          <p:cNvSpPr/>
          <p:nvPr/>
        </p:nvSpPr>
        <p:spPr>
          <a:xfrm>
            <a:off x="5173663" y="452226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0" name="Google Shape;8720;p62"/>
          <p:cNvSpPr/>
          <p:nvPr/>
        </p:nvSpPr>
        <p:spPr>
          <a:xfrm>
            <a:off x="5008563" y="4519090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1" name="Google Shape;8721;p62"/>
          <p:cNvSpPr/>
          <p:nvPr/>
        </p:nvSpPr>
        <p:spPr>
          <a:xfrm>
            <a:off x="4845050" y="4519090"/>
            <a:ext cx="147638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2" name="Google Shape;8722;p62"/>
          <p:cNvSpPr/>
          <p:nvPr/>
        </p:nvSpPr>
        <p:spPr>
          <a:xfrm>
            <a:off x="4679950" y="4520678"/>
            <a:ext cx="147638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3" name="Google Shape;8723;p62"/>
          <p:cNvSpPr/>
          <p:nvPr/>
        </p:nvSpPr>
        <p:spPr>
          <a:xfrm>
            <a:off x="4651375" y="4496865"/>
            <a:ext cx="1171575" cy="2428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4" name="Google Shape;8724;p62"/>
          <p:cNvSpPr txBox="1"/>
          <p:nvPr/>
        </p:nvSpPr>
        <p:spPr>
          <a:xfrm>
            <a:off x="4499629" y="3509440"/>
            <a:ext cx="1624291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buffer 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(waiting area)</a:t>
            </a:r>
            <a:endParaRPr/>
          </a:p>
        </p:txBody>
      </p:sp>
      <p:cxnSp>
        <p:nvCxnSpPr>
          <p:cNvPr id="8725" name="Google Shape;8725;p62"/>
          <p:cNvCxnSpPr/>
          <p:nvPr/>
        </p:nvCxnSpPr>
        <p:spPr>
          <a:xfrm>
            <a:off x="4784725" y="4117453"/>
            <a:ext cx="0" cy="333375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26" name="Google Shape;8726;p62"/>
          <p:cNvGrpSpPr/>
          <p:nvPr/>
        </p:nvGrpSpPr>
        <p:grpSpPr>
          <a:xfrm>
            <a:off x="3140075" y="3801540"/>
            <a:ext cx="820738" cy="688975"/>
            <a:chOff x="-44" y="1473"/>
            <a:chExt cx="981" cy="1105"/>
          </a:xfrm>
        </p:grpSpPr>
        <p:pic>
          <p:nvPicPr>
            <p:cNvPr descr="desktop_computer_stylized_medium" id="8727" name="Google Shape;8727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28" name="Google Shape;8728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9" name="Google Shape;8729;p62"/>
          <p:cNvGrpSpPr/>
          <p:nvPr/>
        </p:nvGrpSpPr>
        <p:grpSpPr>
          <a:xfrm>
            <a:off x="3468688" y="4792140"/>
            <a:ext cx="820737" cy="688975"/>
            <a:chOff x="-44" y="1473"/>
            <a:chExt cx="981" cy="1105"/>
          </a:xfrm>
        </p:grpSpPr>
        <p:pic>
          <p:nvPicPr>
            <p:cNvPr descr="desktop_computer_stylized_medium" id="8730" name="Google Shape;8730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1" name="Google Shape;8731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32" name="Google Shape;8732;p62"/>
          <p:cNvSpPr txBox="1"/>
          <p:nvPr/>
        </p:nvSpPr>
        <p:spPr>
          <a:xfrm>
            <a:off x="1250140" y="6114279"/>
            <a:ext cx="95254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Check out the Java applet for an interactive animation (on publisher’s website) of queuing and loss</a:t>
            </a:r>
            <a:endParaRPr/>
          </a:p>
        </p:txBody>
      </p:sp>
      <p:grpSp>
        <p:nvGrpSpPr>
          <p:cNvPr id="8733" name="Google Shape;8733;p62"/>
          <p:cNvGrpSpPr/>
          <p:nvPr/>
        </p:nvGrpSpPr>
        <p:grpSpPr>
          <a:xfrm>
            <a:off x="971989" y="1867073"/>
            <a:ext cx="10214897" cy="3871598"/>
            <a:chOff x="971989" y="1867073"/>
            <a:chExt cx="10214897" cy="3871598"/>
          </a:xfrm>
        </p:grpSpPr>
        <p:grpSp>
          <p:nvGrpSpPr>
            <p:cNvPr id="8734" name="Google Shape;8734;p62"/>
            <p:cNvGrpSpPr/>
            <p:nvPr/>
          </p:nvGrpSpPr>
          <p:grpSpPr>
            <a:xfrm>
              <a:off x="4381500" y="4714353"/>
              <a:ext cx="2873096" cy="1024318"/>
              <a:chOff x="4381500" y="4714353"/>
              <a:chExt cx="2873096" cy="1024318"/>
            </a:xfrm>
          </p:grpSpPr>
          <p:sp>
            <p:nvSpPr>
              <p:cNvPr id="8735" name="Google Shape;8735;p62"/>
              <p:cNvSpPr/>
              <p:nvPr/>
            </p:nvSpPr>
            <p:spPr>
              <a:xfrm>
                <a:off x="4411663" y="4868340"/>
                <a:ext cx="147637" cy="200025"/>
              </a:xfrm>
              <a:prstGeom prst="rect">
                <a:avLst/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36" name="Google Shape;8736;p62"/>
              <p:cNvCxnSpPr/>
              <p:nvPr/>
            </p:nvCxnSpPr>
            <p:spPr>
              <a:xfrm flipH="1" rot="10800000">
                <a:off x="4381500" y="4714353"/>
                <a:ext cx="106363" cy="14605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8737" name="Google Shape;8737;p62"/>
              <p:cNvCxnSpPr/>
              <p:nvPr/>
            </p:nvCxnSpPr>
            <p:spPr>
              <a:xfrm rot="10800000">
                <a:off x="4638675" y="4988990"/>
                <a:ext cx="687388" cy="331788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38" name="Google Shape;8738;p62"/>
              <p:cNvSpPr txBox="1"/>
              <p:nvPr/>
            </p:nvSpPr>
            <p:spPr>
              <a:xfrm>
                <a:off x="5254625" y="5147740"/>
                <a:ext cx="1999971" cy="590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packet arriving to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full buffer is </a:t>
                </a:r>
                <a:r>
                  <a:rPr b="0" i="1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lost</a:t>
                </a:r>
                <a:endParaRPr/>
              </a:p>
            </p:txBody>
          </p:sp>
        </p:grpSp>
        <p:sp>
          <p:nvSpPr>
            <p:cNvPr id="8739" name="Google Shape;8739;p62"/>
            <p:cNvSpPr txBox="1"/>
            <p:nvPr/>
          </p:nvSpPr>
          <p:spPr>
            <a:xfrm>
              <a:off x="971989" y="1867073"/>
              <a:ext cx="10214897" cy="21179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287338" lvl="0" marL="28733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arriving to full queue dropped (aka lost)</a:t>
              </a:r>
              <a:endParaRPr/>
            </a:p>
            <a:p>
              <a:pPr indent="-287338" lvl="0" marL="287338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lost packet may be retransmitted by previous node, by source end system, or not at all</a:t>
              </a:r>
              <a:endParaRPr/>
            </a:p>
          </p:txBody>
        </p:sp>
      </p:grpSp>
      <p:sp>
        <p:nvSpPr>
          <p:cNvPr id="8740" name="Google Shape;8740;p6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5" name="Shape 8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46" name="Google Shape;8746;p63"/>
          <p:cNvCxnSpPr/>
          <p:nvPr/>
        </p:nvCxnSpPr>
        <p:spPr>
          <a:xfrm>
            <a:off x="3004779" y="4480629"/>
            <a:ext cx="6316663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47" name="Google Shape;8747;p63"/>
          <p:cNvGrpSpPr/>
          <p:nvPr/>
        </p:nvGrpSpPr>
        <p:grpSpPr>
          <a:xfrm>
            <a:off x="4551470" y="4103771"/>
            <a:ext cx="1463604" cy="737240"/>
            <a:chOff x="7493876" y="2774731"/>
            <a:chExt cx="1481958" cy="894622"/>
          </a:xfrm>
        </p:grpSpPr>
        <p:sp>
          <p:nvSpPr>
            <p:cNvPr id="8748" name="Google Shape;8748;p6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749" name="Google Shape;8749;p6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750" name="Google Shape;8750;p6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751" name="Google Shape;8751;p6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2" name="Google Shape;8752;p6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3" name="Google Shape;8753;p6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4" name="Google Shape;8754;p6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55" name="Google Shape;8755;p6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</a:t>
            </a:r>
            <a:endParaRPr sz="4400"/>
          </a:p>
        </p:txBody>
      </p:sp>
      <p:sp>
        <p:nvSpPr>
          <p:cNvPr id="8756" name="Google Shape;8756;p63"/>
          <p:cNvSpPr txBox="1"/>
          <p:nvPr/>
        </p:nvSpPr>
        <p:spPr>
          <a:xfrm>
            <a:off x="989013" y="1359295"/>
            <a:ext cx="10973804" cy="177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throughput: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(bits/time unit) at which bits are being sent from sender to receiver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instantaneous: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at given point in time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average: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over longer period of time</a:t>
            </a:r>
            <a:endParaRPr/>
          </a:p>
        </p:txBody>
      </p:sp>
      <p:sp>
        <p:nvSpPr>
          <p:cNvPr id="8757" name="Google Shape;8757;p63"/>
          <p:cNvSpPr/>
          <p:nvPr/>
        </p:nvSpPr>
        <p:spPr>
          <a:xfrm>
            <a:off x="1980004" y="3615115"/>
            <a:ext cx="500062" cy="581025"/>
          </a:xfrm>
          <a:prstGeom prst="can">
            <a:avLst>
              <a:gd fmla="val 23491" name="adj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758" name="Google Shape;8758;p63"/>
          <p:cNvGrpSpPr/>
          <p:nvPr/>
        </p:nvGrpSpPr>
        <p:grpSpPr>
          <a:xfrm>
            <a:off x="2538054" y="4021842"/>
            <a:ext cx="352425" cy="876300"/>
            <a:chOff x="4140" y="429"/>
            <a:chExt cx="1425" cy="2396"/>
          </a:xfrm>
        </p:grpSpPr>
        <p:sp>
          <p:nvSpPr>
            <p:cNvPr id="8759" name="Google Shape;8759;p6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0" name="Google Shape;8760;p63"/>
            <p:cNvSpPr/>
            <p:nvPr/>
          </p:nvSpPr>
          <p:spPr>
            <a:xfrm>
              <a:off x="4204" y="429"/>
              <a:ext cx="1046" cy="2283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1" name="Google Shape;8761;p6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2" name="Google Shape;8762;p6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3" name="Google Shape;8763;p63"/>
            <p:cNvSpPr/>
            <p:nvPr/>
          </p:nvSpPr>
          <p:spPr>
            <a:xfrm>
              <a:off x="4211" y="694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4" name="Google Shape;8764;p63"/>
            <p:cNvGrpSpPr/>
            <p:nvPr/>
          </p:nvGrpSpPr>
          <p:grpSpPr>
            <a:xfrm>
              <a:off x="4750" y="668"/>
              <a:ext cx="578" cy="143"/>
              <a:chOff x="615" y="2568"/>
              <a:chExt cx="721" cy="137"/>
            </a:xfrm>
          </p:grpSpPr>
          <p:sp>
            <p:nvSpPr>
              <p:cNvPr id="8765" name="Google Shape;8765;p63"/>
              <p:cNvSpPr/>
              <p:nvPr/>
            </p:nvSpPr>
            <p:spPr>
              <a:xfrm>
                <a:off x="615" y="2568"/>
                <a:ext cx="721" cy="137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6" name="Google Shape;8766;p63"/>
              <p:cNvSpPr/>
              <p:nvPr/>
            </p:nvSpPr>
            <p:spPr>
              <a:xfrm>
                <a:off x="631" y="2584"/>
                <a:ext cx="689" cy="1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67" name="Google Shape;8767;p63"/>
            <p:cNvSpPr/>
            <p:nvPr/>
          </p:nvSpPr>
          <p:spPr>
            <a:xfrm>
              <a:off x="4223" y="1019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8" name="Google Shape;8768;p63"/>
            <p:cNvGrpSpPr/>
            <p:nvPr/>
          </p:nvGrpSpPr>
          <p:grpSpPr>
            <a:xfrm>
              <a:off x="4749" y="993"/>
              <a:ext cx="578" cy="135"/>
              <a:chOff x="617" y="2567"/>
              <a:chExt cx="721" cy="140"/>
            </a:xfrm>
          </p:grpSpPr>
          <p:sp>
            <p:nvSpPr>
              <p:cNvPr id="8769" name="Google Shape;8769;p63"/>
              <p:cNvSpPr/>
              <p:nvPr/>
            </p:nvSpPr>
            <p:spPr>
              <a:xfrm>
                <a:off x="617" y="2567"/>
                <a:ext cx="721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0" name="Google Shape;8770;p63"/>
              <p:cNvSpPr/>
              <p:nvPr/>
            </p:nvSpPr>
            <p:spPr>
              <a:xfrm>
                <a:off x="634" y="2585"/>
                <a:ext cx="689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71" name="Google Shape;8771;p63"/>
            <p:cNvSpPr/>
            <p:nvPr/>
          </p:nvSpPr>
          <p:spPr>
            <a:xfrm>
              <a:off x="4217" y="1358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2" name="Google Shape;8772;p63"/>
            <p:cNvSpPr/>
            <p:nvPr/>
          </p:nvSpPr>
          <p:spPr>
            <a:xfrm>
              <a:off x="4230" y="1653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73" name="Google Shape;8773;p63"/>
            <p:cNvGrpSpPr/>
            <p:nvPr/>
          </p:nvGrpSpPr>
          <p:grpSpPr>
            <a:xfrm>
              <a:off x="4737" y="1627"/>
              <a:ext cx="578" cy="152"/>
              <a:chOff x="616" y="2568"/>
              <a:chExt cx="720" cy="140"/>
            </a:xfrm>
          </p:grpSpPr>
          <p:sp>
            <p:nvSpPr>
              <p:cNvPr id="8774" name="Google Shape;8774;p63"/>
              <p:cNvSpPr/>
              <p:nvPr/>
            </p:nvSpPr>
            <p:spPr>
              <a:xfrm>
                <a:off x="616" y="2568"/>
                <a:ext cx="720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5" name="Google Shape;8775;p63"/>
              <p:cNvSpPr/>
              <p:nvPr/>
            </p:nvSpPr>
            <p:spPr>
              <a:xfrm>
                <a:off x="632" y="2584"/>
                <a:ext cx="688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76" name="Google Shape;8776;p6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77" name="Google Shape;8777;p63"/>
            <p:cNvGrpSpPr/>
            <p:nvPr/>
          </p:nvGrpSpPr>
          <p:grpSpPr>
            <a:xfrm>
              <a:off x="4737" y="1327"/>
              <a:ext cx="584" cy="139"/>
              <a:chOff x="611" y="2568"/>
              <a:chExt cx="728" cy="139"/>
            </a:xfrm>
          </p:grpSpPr>
          <p:sp>
            <p:nvSpPr>
              <p:cNvPr id="8778" name="Google Shape;8778;p63"/>
              <p:cNvSpPr/>
              <p:nvPr/>
            </p:nvSpPr>
            <p:spPr>
              <a:xfrm>
                <a:off x="611" y="2568"/>
                <a:ext cx="728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9" name="Google Shape;8779;p63"/>
              <p:cNvSpPr/>
              <p:nvPr/>
            </p:nvSpPr>
            <p:spPr>
              <a:xfrm>
                <a:off x="627" y="2586"/>
                <a:ext cx="696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80" name="Google Shape;8780;p63"/>
            <p:cNvSpPr/>
            <p:nvPr/>
          </p:nvSpPr>
          <p:spPr>
            <a:xfrm>
              <a:off x="5250" y="429"/>
              <a:ext cx="71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1" name="Google Shape;8781;p6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2" name="Google Shape;8782;p6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3" name="Google Shape;8783;p63"/>
            <p:cNvSpPr/>
            <p:nvPr/>
          </p:nvSpPr>
          <p:spPr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4" name="Google Shape;8784;p6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5" name="Google Shape;8785;p63"/>
            <p:cNvSpPr/>
            <p:nvPr/>
          </p:nvSpPr>
          <p:spPr>
            <a:xfrm>
              <a:off x="4140" y="2677"/>
              <a:ext cx="1200" cy="148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6" name="Google Shape;8786;p63"/>
            <p:cNvSpPr/>
            <p:nvPr/>
          </p:nvSpPr>
          <p:spPr>
            <a:xfrm>
              <a:off x="4204" y="2712"/>
              <a:ext cx="1072" cy="8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7" name="Google Shape;8787;p63"/>
            <p:cNvSpPr/>
            <p:nvPr/>
          </p:nvSpPr>
          <p:spPr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8" name="Google Shape;8788;p63"/>
            <p:cNvSpPr/>
            <p:nvPr/>
          </p:nvSpPr>
          <p:spPr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9" name="Google Shape;8789;p63"/>
            <p:cNvSpPr/>
            <p:nvPr/>
          </p:nvSpPr>
          <p:spPr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0" name="Google Shape;8790;p63"/>
            <p:cNvSpPr/>
            <p:nvPr/>
          </p:nvSpPr>
          <p:spPr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91" name="Google Shape;8791;p63"/>
          <p:cNvGrpSpPr/>
          <p:nvPr/>
        </p:nvGrpSpPr>
        <p:grpSpPr>
          <a:xfrm flipH="1">
            <a:off x="9843242" y="4083754"/>
            <a:ext cx="1192212" cy="1171575"/>
            <a:chOff x="-44" y="1473"/>
            <a:chExt cx="981" cy="1105"/>
          </a:xfrm>
        </p:grpSpPr>
        <p:pic>
          <p:nvPicPr>
            <p:cNvPr descr="desktop_computer_stylized_medium" id="8792" name="Google Shape;8792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93" name="Google Shape;8793;p6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94" name="Google Shape;8794;p63"/>
          <p:cNvSpPr txBox="1"/>
          <p:nvPr/>
        </p:nvSpPr>
        <p:spPr>
          <a:xfrm>
            <a:off x="792820" y="5516537"/>
            <a:ext cx="2198742" cy="103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server, with</a:t>
            </a:r>
            <a:endParaRPr/>
          </a:p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 of F bits </a:t>
            </a:r>
            <a:endParaRPr/>
          </a:p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send to client</a:t>
            </a:r>
            <a:endParaRPr/>
          </a:p>
        </p:txBody>
      </p:sp>
      <p:sp>
        <p:nvSpPr>
          <p:cNvPr id="8795" name="Google Shape;8795;p63"/>
          <p:cNvSpPr txBox="1"/>
          <p:nvPr/>
        </p:nvSpPr>
        <p:spPr>
          <a:xfrm>
            <a:off x="3097926" y="4936011"/>
            <a:ext cx="1722587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sp>
        <p:nvSpPr>
          <p:cNvPr id="8796" name="Google Shape;8796;p63"/>
          <p:cNvSpPr txBox="1"/>
          <p:nvPr/>
        </p:nvSpPr>
        <p:spPr>
          <a:xfrm>
            <a:off x="7217773" y="4939162"/>
            <a:ext cx="1722587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grpSp>
        <p:nvGrpSpPr>
          <p:cNvPr id="8797" name="Google Shape;8797;p63"/>
          <p:cNvGrpSpPr/>
          <p:nvPr/>
        </p:nvGrpSpPr>
        <p:grpSpPr>
          <a:xfrm>
            <a:off x="644751" y="4976621"/>
            <a:ext cx="9050338" cy="1484313"/>
            <a:chOff x="-335" y="3658"/>
            <a:chExt cx="5701" cy="935"/>
          </a:xfrm>
        </p:grpSpPr>
        <p:sp>
          <p:nvSpPr>
            <p:cNvPr id="8798" name="Google Shape;8798;p63"/>
            <p:cNvSpPr txBox="1"/>
            <p:nvPr/>
          </p:nvSpPr>
          <p:spPr>
            <a:xfrm>
              <a:off x="-335" y="3942"/>
              <a:ext cx="1461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server sends bits 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(fluid) into pipe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99" name="Google Shape;8799;p63"/>
            <p:cNvSpPr txBox="1"/>
            <p:nvPr/>
          </p:nvSpPr>
          <p:spPr>
            <a:xfrm>
              <a:off x="1089" y="3661"/>
              <a:ext cx="1769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pipe that can carry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baseline="-2500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/>
            </a:p>
          </p:txBody>
        </p:sp>
        <p:sp>
          <p:nvSpPr>
            <p:cNvPr id="8800" name="Google Shape;8800;p63"/>
            <p:cNvSpPr txBox="1"/>
            <p:nvPr/>
          </p:nvSpPr>
          <p:spPr>
            <a:xfrm>
              <a:off x="3506" y="3658"/>
              <a:ext cx="1860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pipe that can carry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baseline="-2500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/>
            </a:p>
          </p:txBody>
        </p:sp>
      </p:grpSp>
      <p:grpSp>
        <p:nvGrpSpPr>
          <p:cNvPr id="8801" name="Google Shape;8801;p63"/>
          <p:cNvGrpSpPr/>
          <p:nvPr/>
        </p:nvGrpSpPr>
        <p:grpSpPr>
          <a:xfrm>
            <a:off x="2071325" y="4013900"/>
            <a:ext cx="7826653" cy="763668"/>
            <a:chOff x="2071325" y="4013900"/>
            <a:chExt cx="7826653" cy="763668"/>
          </a:xfrm>
        </p:grpSpPr>
        <p:sp>
          <p:nvSpPr>
            <p:cNvPr id="8802" name="Google Shape;8802;p63"/>
            <p:cNvSpPr/>
            <p:nvPr/>
          </p:nvSpPr>
          <p:spPr>
            <a:xfrm>
              <a:off x="9008978" y="4275842"/>
              <a:ext cx="889000" cy="485775"/>
            </a:xfrm>
            <a:prstGeom prst="rightArrow">
              <a:avLst>
                <a:gd fmla="val 50000" name="adj1"/>
                <a:gd fmla="val 45752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8803" name="Google Shape;8803;p63"/>
            <p:cNvGrpSpPr/>
            <p:nvPr/>
          </p:nvGrpSpPr>
          <p:grpSpPr>
            <a:xfrm>
              <a:off x="3016469" y="4319954"/>
              <a:ext cx="2322512" cy="392112"/>
              <a:chOff x="2249" y="3430"/>
              <a:chExt cx="1389" cy="256"/>
            </a:xfrm>
          </p:grpSpPr>
          <p:sp>
            <p:nvSpPr>
              <p:cNvPr id="8804" name="Google Shape;8804;p63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805" name="Google Shape;8805;p63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806" name="Google Shape;8806;p63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807" name="Google Shape;8807;p63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808" name="Google Shape;8808;p63"/>
            <p:cNvGrpSpPr/>
            <p:nvPr/>
          </p:nvGrpSpPr>
          <p:grpSpPr>
            <a:xfrm>
              <a:off x="6475852" y="4196543"/>
              <a:ext cx="2801937" cy="581025"/>
              <a:chOff x="2249" y="3430"/>
              <a:chExt cx="1389" cy="256"/>
            </a:xfrm>
          </p:grpSpPr>
          <p:sp>
            <p:nvSpPr>
              <p:cNvPr id="8809" name="Google Shape;8809;p63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810" name="Google Shape;8810;p63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811" name="Google Shape;8811;p63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812" name="Google Shape;8812;p63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8813" name="Google Shape;8813;p63"/>
            <p:cNvSpPr/>
            <p:nvPr/>
          </p:nvSpPr>
          <p:spPr>
            <a:xfrm>
              <a:off x="5295542" y="4258379"/>
              <a:ext cx="1279525" cy="485775"/>
            </a:xfrm>
            <a:prstGeom prst="rightArrow">
              <a:avLst>
                <a:gd fmla="val 50000" name="adj1"/>
                <a:gd fmla="val 65850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14" name="Google Shape;8814;p63"/>
            <p:cNvSpPr/>
            <p:nvPr/>
          </p:nvSpPr>
          <p:spPr>
            <a:xfrm flipH="1" rot="10800000">
              <a:off x="2071329" y="4013904"/>
              <a:ext cx="974725" cy="720725"/>
            </a:xfrm>
            <a:custGeom>
              <a:rect b="b" l="l" r="r" t="t"/>
              <a:pathLst>
                <a:path extrusionOk="0" h="21600" w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63"/>
            <p:cNvSpPr txBox="1"/>
            <p:nvPr/>
          </p:nvSpPr>
          <p:spPr>
            <a:xfrm flipH="1">
              <a:off x="2071325" y="4013900"/>
              <a:ext cx="974725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816" name="Google Shape;8816;p63"/>
          <p:cNvCxnSpPr/>
          <p:nvPr/>
        </p:nvCxnSpPr>
        <p:spPr>
          <a:xfrm>
            <a:off x="2663444" y="4956164"/>
            <a:ext cx="0" cy="499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17" name="Google Shape;8817;p63"/>
          <p:cNvCxnSpPr/>
          <p:nvPr/>
        </p:nvCxnSpPr>
        <p:spPr>
          <a:xfrm>
            <a:off x="3671250" y="4571341"/>
            <a:ext cx="0" cy="499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18" name="Google Shape;8818;p63"/>
          <p:cNvCxnSpPr/>
          <p:nvPr/>
        </p:nvCxnSpPr>
        <p:spPr>
          <a:xfrm>
            <a:off x="7773171" y="4574886"/>
            <a:ext cx="0" cy="499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19" name="Google Shape;8819;p6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4" name="Shape 8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5" name="Google Shape;8825;p6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</a:t>
            </a:r>
            <a:endParaRPr sz="4400"/>
          </a:p>
        </p:txBody>
      </p:sp>
      <p:grpSp>
        <p:nvGrpSpPr>
          <p:cNvPr id="8826" name="Google Shape;8826;p64"/>
          <p:cNvGrpSpPr/>
          <p:nvPr/>
        </p:nvGrpSpPr>
        <p:grpSpPr>
          <a:xfrm>
            <a:off x="4983726" y="4245735"/>
            <a:ext cx="912813" cy="415925"/>
            <a:chOff x="1871277" y="1576300"/>
            <a:chExt cx="1128371" cy="437861"/>
          </a:xfrm>
        </p:grpSpPr>
        <p:sp>
          <p:nvSpPr>
            <p:cNvPr id="8827" name="Google Shape;8827;p64"/>
            <p:cNvSpPr/>
            <p:nvPr/>
          </p:nvSpPr>
          <p:spPr>
            <a:xfrm flipH="1" rot="10800000">
              <a:off x="1874446" y="1694641"/>
              <a:ext cx="1125202" cy="31952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8" name="Google Shape;8828;p64"/>
            <p:cNvSpPr/>
            <p:nvPr/>
          </p:nvSpPr>
          <p:spPr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9" name="Google Shape;8829;p64"/>
            <p:cNvSpPr/>
            <p:nvPr/>
          </p:nvSpPr>
          <p:spPr>
            <a:xfrm flipH="1" rot="10800000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0" name="Google Shape;8830;p64"/>
            <p:cNvSpPr/>
            <p:nvPr/>
          </p:nvSpPr>
          <p:spPr>
            <a:xfrm>
              <a:off x="2159748" y="1673231"/>
              <a:ext cx="547504" cy="160438"/>
            </a:xfrm>
            <a:custGeom>
              <a:rect b="b" l="l" r="r" t="t"/>
              <a:pathLst>
                <a:path extrusionOk="0" h="1321259" w="307606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1" name="Google Shape;8831;p64"/>
            <p:cNvSpPr/>
            <p:nvPr/>
          </p:nvSpPr>
          <p:spPr>
            <a:xfrm>
              <a:off x="2102655" y="1633103"/>
              <a:ext cx="662444" cy="111241"/>
            </a:xfrm>
            <a:custGeom>
              <a:rect b="b" l="l" r="r" t="t"/>
              <a:pathLst>
                <a:path extrusionOk="0" h="932950" w="3723451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2" name="Google Shape;8832;p64"/>
            <p:cNvSpPr/>
            <p:nvPr/>
          </p:nvSpPr>
          <p:spPr>
            <a:xfrm>
              <a:off x="2536889" y="1727776"/>
              <a:ext cx="244057" cy="97040"/>
            </a:xfrm>
            <a:custGeom>
              <a:rect b="b" l="l" r="r" t="t"/>
              <a:pathLst>
                <a:path extrusionOk="0" h="809868" w="1366596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3" name="Google Shape;8833;p64"/>
            <p:cNvSpPr/>
            <p:nvPr/>
          </p:nvSpPr>
          <p:spPr>
            <a:xfrm>
              <a:off x="2089977" y="1730144"/>
              <a:ext cx="240888" cy="97039"/>
            </a:xfrm>
            <a:custGeom>
              <a:rect b="b" l="l" r="r" t="t"/>
              <a:pathLst>
                <a:path extrusionOk="0" h="791462" w="1348191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34" name="Google Shape;8834;p64"/>
            <p:cNvCxnSpPr>
              <a:endCxn id="8829" idx="2"/>
            </p:cNvCxnSpPr>
            <p:nvPr/>
          </p:nvCxnSpPr>
          <p:spPr>
            <a:xfrm rot="10800000">
              <a:off x="1871277" y="1736060"/>
              <a:ext cx="3300" cy="12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  <p:cxnSp>
          <p:nvCxnSpPr>
            <p:cNvPr id="8835" name="Google Shape;8835;p64"/>
            <p:cNvCxnSpPr/>
            <p:nvPr/>
          </p:nvCxnSpPr>
          <p:spPr>
            <a:xfrm rot="10800000">
              <a:off x="2996477" y="1734877"/>
              <a:ext cx="3171" cy="12307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</p:grpSp>
      <p:grpSp>
        <p:nvGrpSpPr>
          <p:cNvPr id="8836" name="Google Shape;8836;p64"/>
          <p:cNvGrpSpPr/>
          <p:nvPr/>
        </p:nvGrpSpPr>
        <p:grpSpPr>
          <a:xfrm>
            <a:off x="4937689" y="2318255"/>
            <a:ext cx="911225" cy="415925"/>
            <a:chOff x="1871277" y="1576300"/>
            <a:chExt cx="1128371" cy="437861"/>
          </a:xfrm>
        </p:grpSpPr>
        <p:sp>
          <p:nvSpPr>
            <p:cNvPr id="8837" name="Google Shape;8837;p64"/>
            <p:cNvSpPr/>
            <p:nvPr/>
          </p:nvSpPr>
          <p:spPr>
            <a:xfrm flipH="1" rot="10800000">
              <a:off x="1874446" y="1694641"/>
              <a:ext cx="1125202" cy="31952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8" name="Google Shape;8838;p64"/>
            <p:cNvSpPr/>
            <p:nvPr/>
          </p:nvSpPr>
          <p:spPr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9" name="Google Shape;8839;p64"/>
            <p:cNvSpPr/>
            <p:nvPr/>
          </p:nvSpPr>
          <p:spPr>
            <a:xfrm flipH="1" rot="10800000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0" name="Google Shape;8840;p64"/>
            <p:cNvSpPr/>
            <p:nvPr/>
          </p:nvSpPr>
          <p:spPr>
            <a:xfrm>
              <a:off x="2160249" y="1673231"/>
              <a:ext cx="548460" cy="160438"/>
            </a:xfrm>
            <a:custGeom>
              <a:rect b="b" l="l" r="r" t="t"/>
              <a:pathLst>
                <a:path extrusionOk="0" h="1321259" w="307606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1" name="Google Shape;8841;p64"/>
            <p:cNvSpPr/>
            <p:nvPr/>
          </p:nvSpPr>
          <p:spPr>
            <a:xfrm>
              <a:off x="2102655" y="1633103"/>
              <a:ext cx="662444" cy="111241"/>
            </a:xfrm>
            <a:custGeom>
              <a:rect b="b" l="l" r="r" t="t"/>
              <a:pathLst>
                <a:path extrusionOk="0" h="932950" w="3723451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2" name="Google Shape;8842;p64"/>
            <p:cNvSpPr/>
            <p:nvPr/>
          </p:nvSpPr>
          <p:spPr>
            <a:xfrm>
              <a:off x="2536889" y="1727776"/>
              <a:ext cx="244057" cy="97040"/>
            </a:xfrm>
            <a:custGeom>
              <a:rect b="b" l="l" r="r" t="t"/>
              <a:pathLst>
                <a:path extrusionOk="0" h="809868" w="1366596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3" name="Google Shape;8843;p64"/>
            <p:cNvSpPr/>
            <p:nvPr/>
          </p:nvSpPr>
          <p:spPr>
            <a:xfrm>
              <a:off x="2089977" y="1730144"/>
              <a:ext cx="240888" cy="97039"/>
            </a:xfrm>
            <a:custGeom>
              <a:rect b="b" l="l" r="r" t="t"/>
              <a:pathLst>
                <a:path extrusionOk="0" h="791462" w="1348191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44" name="Google Shape;8844;p64"/>
            <p:cNvCxnSpPr>
              <a:endCxn id="8839" idx="2"/>
            </p:cNvCxnSpPr>
            <p:nvPr/>
          </p:nvCxnSpPr>
          <p:spPr>
            <a:xfrm rot="10800000">
              <a:off x="1871277" y="1736060"/>
              <a:ext cx="3300" cy="12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  <p:cxnSp>
          <p:nvCxnSpPr>
            <p:cNvPr id="8845" name="Google Shape;8845;p64"/>
            <p:cNvCxnSpPr/>
            <p:nvPr/>
          </p:nvCxnSpPr>
          <p:spPr>
            <a:xfrm rot="10800000">
              <a:off x="2996477" y="1734877"/>
              <a:ext cx="3171" cy="12307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</p:grpSp>
      <p:grpSp>
        <p:nvGrpSpPr>
          <p:cNvPr id="8846" name="Google Shape;8846;p64"/>
          <p:cNvGrpSpPr/>
          <p:nvPr/>
        </p:nvGrpSpPr>
        <p:grpSpPr>
          <a:xfrm>
            <a:off x="2292914" y="1991230"/>
            <a:ext cx="352425" cy="876300"/>
            <a:chOff x="4140" y="429"/>
            <a:chExt cx="1425" cy="2396"/>
          </a:xfrm>
        </p:grpSpPr>
        <p:sp>
          <p:nvSpPr>
            <p:cNvPr id="8847" name="Google Shape;8847;p64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8" name="Google Shape;8848;p64"/>
            <p:cNvSpPr/>
            <p:nvPr/>
          </p:nvSpPr>
          <p:spPr>
            <a:xfrm>
              <a:off x="4204" y="429"/>
              <a:ext cx="1046" cy="2283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9" name="Google Shape;8849;p64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0" name="Google Shape;8850;p6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1" name="Google Shape;8851;p64"/>
            <p:cNvSpPr/>
            <p:nvPr/>
          </p:nvSpPr>
          <p:spPr>
            <a:xfrm>
              <a:off x="4211" y="694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52" name="Google Shape;8852;p64"/>
            <p:cNvGrpSpPr/>
            <p:nvPr/>
          </p:nvGrpSpPr>
          <p:grpSpPr>
            <a:xfrm>
              <a:off x="4750" y="668"/>
              <a:ext cx="578" cy="143"/>
              <a:chOff x="615" y="2568"/>
              <a:chExt cx="721" cy="137"/>
            </a:xfrm>
          </p:grpSpPr>
          <p:sp>
            <p:nvSpPr>
              <p:cNvPr id="8853" name="Google Shape;8853;p64"/>
              <p:cNvSpPr/>
              <p:nvPr/>
            </p:nvSpPr>
            <p:spPr>
              <a:xfrm>
                <a:off x="615" y="2568"/>
                <a:ext cx="721" cy="137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4" name="Google Shape;8854;p64"/>
              <p:cNvSpPr/>
              <p:nvPr/>
            </p:nvSpPr>
            <p:spPr>
              <a:xfrm>
                <a:off x="631" y="2584"/>
                <a:ext cx="689" cy="1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55" name="Google Shape;8855;p64"/>
            <p:cNvSpPr/>
            <p:nvPr/>
          </p:nvSpPr>
          <p:spPr>
            <a:xfrm>
              <a:off x="4223" y="1019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56" name="Google Shape;8856;p64"/>
            <p:cNvGrpSpPr/>
            <p:nvPr/>
          </p:nvGrpSpPr>
          <p:grpSpPr>
            <a:xfrm>
              <a:off x="4749" y="993"/>
              <a:ext cx="578" cy="135"/>
              <a:chOff x="617" y="2567"/>
              <a:chExt cx="721" cy="140"/>
            </a:xfrm>
          </p:grpSpPr>
          <p:sp>
            <p:nvSpPr>
              <p:cNvPr id="8857" name="Google Shape;8857;p64"/>
              <p:cNvSpPr/>
              <p:nvPr/>
            </p:nvSpPr>
            <p:spPr>
              <a:xfrm>
                <a:off x="617" y="2567"/>
                <a:ext cx="721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8" name="Google Shape;8858;p64"/>
              <p:cNvSpPr/>
              <p:nvPr/>
            </p:nvSpPr>
            <p:spPr>
              <a:xfrm>
                <a:off x="634" y="2585"/>
                <a:ext cx="689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59" name="Google Shape;8859;p64"/>
            <p:cNvSpPr/>
            <p:nvPr/>
          </p:nvSpPr>
          <p:spPr>
            <a:xfrm>
              <a:off x="4217" y="1358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0" name="Google Shape;8860;p64"/>
            <p:cNvSpPr/>
            <p:nvPr/>
          </p:nvSpPr>
          <p:spPr>
            <a:xfrm>
              <a:off x="4230" y="1653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61" name="Google Shape;8861;p64"/>
            <p:cNvGrpSpPr/>
            <p:nvPr/>
          </p:nvGrpSpPr>
          <p:grpSpPr>
            <a:xfrm>
              <a:off x="4737" y="1627"/>
              <a:ext cx="578" cy="152"/>
              <a:chOff x="616" y="2568"/>
              <a:chExt cx="720" cy="140"/>
            </a:xfrm>
          </p:grpSpPr>
          <p:sp>
            <p:nvSpPr>
              <p:cNvPr id="8862" name="Google Shape;8862;p64"/>
              <p:cNvSpPr/>
              <p:nvPr/>
            </p:nvSpPr>
            <p:spPr>
              <a:xfrm>
                <a:off x="616" y="2568"/>
                <a:ext cx="720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3" name="Google Shape;8863;p64"/>
              <p:cNvSpPr/>
              <p:nvPr/>
            </p:nvSpPr>
            <p:spPr>
              <a:xfrm>
                <a:off x="632" y="2584"/>
                <a:ext cx="688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64" name="Google Shape;8864;p6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65" name="Google Shape;8865;p64"/>
            <p:cNvGrpSpPr/>
            <p:nvPr/>
          </p:nvGrpSpPr>
          <p:grpSpPr>
            <a:xfrm>
              <a:off x="4737" y="1328"/>
              <a:ext cx="584" cy="139"/>
              <a:chOff x="611" y="2569"/>
              <a:chExt cx="728" cy="139"/>
            </a:xfrm>
          </p:grpSpPr>
          <p:sp>
            <p:nvSpPr>
              <p:cNvPr id="8866" name="Google Shape;8866;p64"/>
              <p:cNvSpPr/>
              <p:nvPr/>
            </p:nvSpPr>
            <p:spPr>
              <a:xfrm>
                <a:off x="611" y="2569"/>
                <a:ext cx="728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7" name="Google Shape;8867;p64"/>
              <p:cNvSpPr/>
              <p:nvPr/>
            </p:nvSpPr>
            <p:spPr>
              <a:xfrm>
                <a:off x="627" y="2586"/>
                <a:ext cx="696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68" name="Google Shape;8868;p64"/>
            <p:cNvSpPr/>
            <p:nvPr/>
          </p:nvSpPr>
          <p:spPr>
            <a:xfrm>
              <a:off x="5250" y="429"/>
              <a:ext cx="71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9" name="Google Shape;8869;p6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0" name="Google Shape;8870;p6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1" name="Google Shape;8871;p64"/>
            <p:cNvSpPr/>
            <p:nvPr/>
          </p:nvSpPr>
          <p:spPr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2" name="Google Shape;8872;p6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3" name="Google Shape;8873;p64"/>
            <p:cNvSpPr/>
            <p:nvPr/>
          </p:nvSpPr>
          <p:spPr>
            <a:xfrm>
              <a:off x="4140" y="2677"/>
              <a:ext cx="1200" cy="148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4" name="Google Shape;8874;p64"/>
            <p:cNvSpPr/>
            <p:nvPr/>
          </p:nvSpPr>
          <p:spPr>
            <a:xfrm>
              <a:off x="4204" y="2712"/>
              <a:ext cx="1072" cy="8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5" name="Google Shape;8875;p64"/>
            <p:cNvSpPr/>
            <p:nvPr/>
          </p:nvSpPr>
          <p:spPr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6" name="Google Shape;8876;p64"/>
            <p:cNvSpPr/>
            <p:nvPr/>
          </p:nvSpPr>
          <p:spPr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7" name="Google Shape;8877;p64"/>
            <p:cNvSpPr/>
            <p:nvPr/>
          </p:nvSpPr>
          <p:spPr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8" name="Google Shape;8878;p64"/>
            <p:cNvSpPr/>
            <p:nvPr/>
          </p:nvSpPr>
          <p:spPr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79" name="Google Shape;8879;p64"/>
          <p:cNvSpPr txBox="1"/>
          <p:nvPr/>
        </p:nvSpPr>
        <p:spPr>
          <a:xfrm>
            <a:off x="1197539" y="1361756"/>
            <a:ext cx="8150225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8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&lt; 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1" lang="en-US" sz="2800" u="none" cap="none" strike="noStrik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/>
          </a:p>
        </p:txBody>
      </p:sp>
      <p:grpSp>
        <p:nvGrpSpPr>
          <p:cNvPr id="8880" name="Google Shape;8880;p64"/>
          <p:cNvGrpSpPr/>
          <p:nvPr/>
        </p:nvGrpSpPr>
        <p:grpSpPr>
          <a:xfrm>
            <a:off x="2745351" y="2343655"/>
            <a:ext cx="2136775" cy="307975"/>
            <a:chOff x="2249" y="3430"/>
            <a:chExt cx="1389" cy="256"/>
          </a:xfrm>
        </p:grpSpPr>
        <p:sp>
          <p:nvSpPr>
            <p:cNvPr id="8881" name="Google Shape;8881;p64"/>
            <p:cNvSpPr/>
            <p:nvPr/>
          </p:nvSpPr>
          <p:spPr>
            <a:xfrm>
              <a:off x="3569" y="3433"/>
              <a:ext cx="69" cy="25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2" name="Google Shape;8882;p64"/>
            <p:cNvSpPr/>
            <p:nvPr/>
          </p:nvSpPr>
          <p:spPr>
            <a:xfrm>
              <a:off x="2275" y="3433"/>
              <a:ext cx="1326" cy="25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3" name="Google Shape;8883;p64"/>
            <p:cNvSpPr/>
            <p:nvPr/>
          </p:nvSpPr>
          <p:spPr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4" name="Google Shape;8884;p64"/>
            <p:cNvSpPr/>
            <p:nvPr/>
          </p:nvSpPr>
          <p:spPr>
            <a:xfrm>
              <a:off x="3562" y="3438"/>
              <a:ext cx="44" cy="24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85" name="Google Shape;8885;p64"/>
          <p:cNvSpPr txBox="1"/>
          <p:nvPr/>
        </p:nvSpPr>
        <p:spPr>
          <a:xfrm>
            <a:off x="2534214" y="2270741"/>
            <a:ext cx="25860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R</a:t>
            </a:r>
            <a:r>
              <a:rPr b="0" baseline="-2500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sp>
        <p:nvSpPr>
          <p:cNvPr id="8886" name="Google Shape;8886;p64"/>
          <p:cNvSpPr/>
          <p:nvPr/>
        </p:nvSpPr>
        <p:spPr>
          <a:xfrm flipH="1" rot="10800000">
            <a:off x="1934139" y="2111880"/>
            <a:ext cx="895350" cy="565150"/>
          </a:xfrm>
          <a:custGeom>
            <a:rect b="b" l="l" r="r" t="t"/>
            <a:pathLst>
              <a:path extrusionOk="0" h="21600" w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7" name="Google Shape;8887;p64"/>
          <p:cNvSpPr txBox="1"/>
          <p:nvPr/>
        </p:nvSpPr>
        <p:spPr>
          <a:xfrm flipH="1">
            <a:off x="1934125" y="2111875"/>
            <a:ext cx="895350" cy="565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8" name="Google Shape;8888;p64"/>
          <p:cNvSpPr/>
          <p:nvPr/>
        </p:nvSpPr>
        <p:spPr>
          <a:xfrm>
            <a:off x="8168251" y="2318255"/>
            <a:ext cx="941624" cy="379413"/>
          </a:xfrm>
          <a:prstGeom prst="rightArrow">
            <a:avLst>
              <a:gd fmla="val 50000" name="adj1"/>
              <a:gd fmla="val 53870" name="adj2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9" name="Google Shape;8889;p64"/>
          <p:cNvGrpSpPr/>
          <p:nvPr/>
        </p:nvGrpSpPr>
        <p:grpSpPr>
          <a:xfrm>
            <a:off x="6118790" y="2210305"/>
            <a:ext cx="2577607" cy="569913"/>
            <a:chOff x="3130" y="3069"/>
            <a:chExt cx="1765" cy="366"/>
          </a:xfrm>
        </p:grpSpPr>
        <p:grpSp>
          <p:nvGrpSpPr>
            <p:cNvPr id="8890" name="Google Shape;8890;p64"/>
            <p:cNvGrpSpPr/>
            <p:nvPr/>
          </p:nvGrpSpPr>
          <p:grpSpPr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8891" name="Google Shape;8891;p64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2" name="Google Shape;8892;p64"/>
              <p:cNvSpPr/>
              <p:nvPr/>
            </p:nvSpPr>
            <p:spPr>
              <a:xfrm>
                <a:off x="2275" y="3433"/>
                <a:ext cx="1329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3" name="Google Shape;8893;p64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4" name="Google Shape;8894;p64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95" name="Google Shape;8895;p64"/>
            <p:cNvSpPr txBox="1"/>
            <p:nvPr/>
          </p:nvSpPr>
          <p:spPr>
            <a:xfrm>
              <a:off x="3181" y="3135"/>
              <a:ext cx="1702" cy="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baseline="-2500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</p:grpSp>
      <p:sp>
        <p:nvSpPr>
          <p:cNvPr id="8896" name="Google Shape;8896;p64"/>
          <p:cNvSpPr/>
          <p:nvPr/>
        </p:nvSpPr>
        <p:spPr>
          <a:xfrm>
            <a:off x="1234051" y="3170791"/>
            <a:ext cx="806291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&gt; 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1" lang="en-US" sz="2800" u="none" cap="none" strike="noStrik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/>
          </a:p>
        </p:txBody>
      </p:sp>
      <p:grpSp>
        <p:nvGrpSpPr>
          <p:cNvPr id="8897" name="Google Shape;8897;p64"/>
          <p:cNvGrpSpPr/>
          <p:nvPr/>
        </p:nvGrpSpPr>
        <p:grpSpPr>
          <a:xfrm>
            <a:off x="1327659" y="5111236"/>
            <a:ext cx="8847138" cy="1282702"/>
            <a:chOff x="186" y="3246"/>
            <a:chExt cx="5573" cy="808"/>
          </a:xfrm>
        </p:grpSpPr>
        <p:sp>
          <p:nvSpPr>
            <p:cNvPr id="8898" name="Google Shape;8898;p64"/>
            <p:cNvSpPr/>
            <p:nvPr/>
          </p:nvSpPr>
          <p:spPr>
            <a:xfrm>
              <a:off x="186" y="3414"/>
              <a:ext cx="5521" cy="64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9" name="Google Shape;8899;p64"/>
            <p:cNvSpPr txBox="1"/>
            <p:nvPr/>
          </p:nvSpPr>
          <p:spPr>
            <a:xfrm>
              <a:off x="238" y="3585"/>
              <a:ext cx="552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 on end-end path that constrains  end-end throughput</a:t>
              </a:r>
              <a:endParaRPr/>
            </a:p>
          </p:txBody>
        </p:sp>
        <p:sp>
          <p:nvSpPr>
            <p:cNvPr id="8900" name="Google Shape;8900;p64"/>
            <p:cNvSpPr txBox="1"/>
            <p:nvPr/>
          </p:nvSpPr>
          <p:spPr>
            <a:xfrm>
              <a:off x="375" y="3246"/>
              <a:ext cx="1629" cy="3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bottleneck link</a:t>
              </a:r>
              <a:endParaRPr/>
            </a:p>
          </p:txBody>
        </p:sp>
      </p:grpSp>
      <p:sp>
        <p:nvSpPr>
          <p:cNvPr id="8901" name="Google Shape;8901;p64"/>
          <p:cNvSpPr/>
          <p:nvPr/>
        </p:nvSpPr>
        <p:spPr>
          <a:xfrm>
            <a:off x="4883714" y="2311905"/>
            <a:ext cx="1365250" cy="381000"/>
          </a:xfrm>
          <a:prstGeom prst="rightArrow">
            <a:avLst>
              <a:gd fmla="val 50000" name="adj1"/>
              <a:gd fmla="val 89583" name="adj2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2" name="Google Shape;8902;p64"/>
          <p:cNvGrpSpPr/>
          <p:nvPr/>
        </p:nvGrpSpPr>
        <p:grpSpPr>
          <a:xfrm flipH="1">
            <a:off x="9058681" y="2157918"/>
            <a:ext cx="871538" cy="885825"/>
            <a:chOff x="-44" y="1473"/>
            <a:chExt cx="981" cy="1105"/>
          </a:xfrm>
        </p:grpSpPr>
        <p:pic>
          <p:nvPicPr>
            <p:cNvPr descr="desktop_computer_stylized_medium" id="8903" name="Google Shape;8903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4" name="Google Shape;8904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5" name="Google Shape;8905;p64"/>
          <p:cNvSpPr/>
          <p:nvPr/>
        </p:nvSpPr>
        <p:spPr>
          <a:xfrm>
            <a:off x="1846826" y="1854705"/>
            <a:ext cx="407988" cy="431800"/>
          </a:xfrm>
          <a:prstGeom prst="can">
            <a:avLst>
              <a:gd fmla="val 21398" name="adj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6" name="Google Shape;8906;p64"/>
          <p:cNvGrpSpPr/>
          <p:nvPr/>
        </p:nvGrpSpPr>
        <p:grpSpPr>
          <a:xfrm>
            <a:off x="1908739" y="3723447"/>
            <a:ext cx="8126412" cy="1166813"/>
            <a:chOff x="775" y="2474"/>
            <a:chExt cx="5119" cy="735"/>
          </a:xfrm>
        </p:grpSpPr>
        <p:grpSp>
          <p:nvGrpSpPr>
            <p:cNvPr id="8907" name="Google Shape;8907;p64"/>
            <p:cNvGrpSpPr/>
            <p:nvPr/>
          </p:nvGrpSpPr>
          <p:grpSpPr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8908" name="Google Shape;8908;p64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9" name="Google Shape;8909;p64"/>
              <p:cNvSpPr/>
              <p:nvPr/>
            </p:nvSpPr>
            <p:spPr>
              <a:xfrm>
                <a:off x="4204" y="429"/>
                <a:ext cx="1046" cy="2283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0" name="Google Shape;8910;p64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1" name="Google Shape;8911;p64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2" name="Google Shape;8912;p64"/>
              <p:cNvSpPr/>
              <p:nvPr/>
            </p:nvSpPr>
            <p:spPr>
              <a:xfrm>
                <a:off x="4211" y="694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13" name="Google Shape;8913;p64"/>
              <p:cNvGrpSpPr/>
              <p:nvPr/>
            </p:nvGrpSpPr>
            <p:grpSpPr>
              <a:xfrm>
                <a:off x="4750" y="668"/>
                <a:ext cx="578" cy="143"/>
                <a:chOff x="615" y="2568"/>
                <a:chExt cx="721" cy="137"/>
              </a:xfrm>
            </p:grpSpPr>
            <p:sp>
              <p:nvSpPr>
                <p:cNvPr id="8914" name="Google Shape;8914;p64"/>
                <p:cNvSpPr/>
                <p:nvPr/>
              </p:nvSpPr>
              <p:spPr>
                <a:xfrm>
                  <a:off x="615" y="2568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5" name="Google Shape;8915;p64"/>
                <p:cNvSpPr/>
                <p:nvPr/>
              </p:nvSpPr>
              <p:spPr>
                <a:xfrm>
                  <a:off x="631" y="2584"/>
                  <a:ext cx="689" cy="1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16" name="Google Shape;8916;p64"/>
              <p:cNvSpPr/>
              <p:nvPr/>
            </p:nvSpPr>
            <p:spPr>
              <a:xfrm>
                <a:off x="4223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17" name="Google Shape;8917;p64"/>
              <p:cNvGrpSpPr/>
              <p:nvPr/>
            </p:nvGrpSpPr>
            <p:grpSpPr>
              <a:xfrm>
                <a:off x="4749" y="993"/>
                <a:ext cx="578" cy="135"/>
                <a:chOff x="617" y="2567"/>
                <a:chExt cx="721" cy="140"/>
              </a:xfrm>
            </p:grpSpPr>
            <p:sp>
              <p:nvSpPr>
                <p:cNvPr id="8918" name="Google Shape;8918;p64"/>
                <p:cNvSpPr/>
                <p:nvPr/>
              </p:nvSpPr>
              <p:spPr>
                <a:xfrm>
                  <a:off x="617" y="2567"/>
                  <a:ext cx="721" cy="14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9" name="Google Shape;8919;p64"/>
                <p:cNvSpPr/>
                <p:nvPr/>
              </p:nvSpPr>
              <p:spPr>
                <a:xfrm>
                  <a:off x="634" y="2585"/>
                  <a:ext cx="689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20" name="Google Shape;8920;p64"/>
              <p:cNvSpPr/>
              <p:nvPr/>
            </p:nvSpPr>
            <p:spPr>
              <a:xfrm>
                <a:off x="4217" y="1358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1" name="Google Shape;8921;p64"/>
              <p:cNvSpPr/>
              <p:nvPr/>
            </p:nvSpPr>
            <p:spPr>
              <a:xfrm>
                <a:off x="4230" y="1653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22" name="Google Shape;8922;p64"/>
              <p:cNvGrpSpPr/>
              <p:nvPr/>
            </p:nvGrpSpPr>
            <p:grpSpPr>
              <a:xfrm>
                <a:off x="4737" y="1627"/>
                <a:ext cx="578" cy="152"/>
                <a:chOff x="616" y="2568"/>
                <a:chExt cx="720" cy="140"/>
              </a:xfrm>
            </p:grpSpPr>
            <p:sp>
              <p:nvSpPr>
                <p:cNvPr id="8923" name="Google Shape;8923;p64"/>
                <p:cNvSpPr/>
                <p:nvPr/>
              </p:nvSpPr>
              <p:spPr>
                <a:xfrm>
                  <a:off x="616" y="2568"/>
                  <a:ext cx="720" cy="14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4" name="Google Shape;8924;p64"/>
                <p:cNvSpPr/>
                <p:nvPr/>
              </p:nvSpPr>
              <p:spPr>
                <a:xfrm>
                  <a:off x="632" y="2584"/>
                  <a:ext cx="688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25" name="Google Shape;8925;p64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26" name="Google Shape;8926;p64"/>
              <p:cNvGrpSpPr/>
              <p:nvPr/>
            </p:nvGrpSpPr>
            <p:grpSpPr>
              <a:xfrm>
                <a:off x="4737" y="1327"/>
                <a:ext cx="584" cy="139"/>
                <a:chOff x="611" y="2568"/>
                <a:chExt cx="728" cy="139"/>
              </a:xfrm>
            </p:grpSpPr>
            <p:sp>
              <p:nvSpPr>
                <p:cNvPr id="8927" name="Google Shape;8927;p64"/>
                <p:cNvSpPr/>
                <p:nvPr/>
              </p:nvSpPr>
              <p:spPr>
                <a:xfrm>
                  <a:off x="611" y="2568"/>
                  <a:ext cx="728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8" name="Google Shape;8928;p64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29" name="Google Shape;8929;p64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0" name="Google Shape;8930;p64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1" name="Google Shape;8931;p64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2" name="Google Shape;8932;p64"/>
              <p:cNvSpPr/>
              <p:nvPr/>
            </p:nvSpPr>
            <p:spPr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3" name="Google Shape;8933;p64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4" name="Google Shape;8934;p64"/>
              <p:cNvSpPr/>
              <p:nvPr/>
            </p:nvSpPr>
            <p:spPr>
              <a:xfrm>
                <a:off x="4140" y="2677"/>
                <a:ext cx="1200" cy="148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5" name="Google Shape;8935;p64"/>
              <p:cNvSpPr/>
              <p:nvPr/>
            </p:nvSpPr>
            <p:spPr>
              <a:xfrm>
                <a:off x="4204" y="2712"/>
                <a:ext cx="1072" cy="82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6" name="Google Shape;8936;p64"/>
              <p:cNvSpPr/>
              <p:nvPr/>
            </p:nvSpPr>
            <p:spPr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7" name="Google Shape;8937;p64"/>
              <p:cNvSpPr/>
              <p:nvPr/>
            </p:nvSpPr>
            <p:spPr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8" name="Google Shape;8938;p64"/>
              <p:cNvSpPr/>
              <p:nvPr/>
            </p:nvSpPr>
            <p:spPr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9" name="Google Shape;8939;p64"/>
              <p:cNvSpPr/>
              <p:nvPr/>
            </p:nvSpPr>
            <p:spPr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940" name="Google Shape;8940;p64"/>
            <p:cNvCxnSpPr/>
            <p:nvPr/>
          </p:nvCxnSpPr>
          <p:spPr>
            <a:xfrm>
              <a:off x="1354" y="2913"/>
              <a:ext cx="3661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41" name="Google Shape;8941;p64"/>
            <p:cNvGrpSpPr/>
            <p:nvPr/>
          </p:nvGrpSpPr>
          <p:grpSpPr>
            <a:xfrm>
              <a:off x="2731" y="2870"/>
              <a:ext cx="607" cy="108"/>
              <a:chOff x="3603" y="243"/>
              <a:chExt cx="357" cy="106"/>
            </a:xfrm>
          </p:grpSpPr>
          <p:cxnSp>
            <p:nvCxnSpPr>
              <p:cNvPr id="8942" name="Google Shape;8942;p64"/>
              <p:cNvCxnSpPr/>
              <p:nvPr/>
            </p:nvCxnSpPr>
            <p:spPr>
              <a:xfrm>
                <a:off x="3603" y="289"/>
                <a:ext cx="0" cy="6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3" name="Google Shape;8943;p64"/>
              <p:cNvCxnSpPr/>
              <p:nvPr/>
            </p:nvCxnSpPr>
            <p:spPr>
              <a:xfrm>
                <a:off x="3960" y="289"/>
                <a:ext cx="0" cy="6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944" name="Google Shape;8944;p64"/>
              <p:cNvSpPr/>
              <p:nvPr/>
            </p:nvSpPr>
            <p:spPr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45" name="Google Shape;8945;p64"/>
              <p:cNvGrpSpPr/>
              <p:nvPr/>
            </p:nvGrpSpPr>
            <p:grpSpPr>
              <a:xfrm>
                <a:off x="3749" y="248"/>
                <a:ext cx="119" cy="65"/>
                <a:chOff x="2894" y="850"/>
                <a:chExt cx="94" cy="96"/>
              </a:xfrm>
            </p:grpSpPr>
            <p:cxnSp>
              <p:nvCxnSpPr>
                <p:cNvPr id="8946" name="Google Shape;8946;p64"/>
                <p:cNvCxnSpPr/>
                <p:nvPr/>
              </p:nvCxnSpPr>
              <p:spPr>
                <a:xfrm>
                  <a:off x="2944" y="946"/>
                  <a:ext cx="44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47" name="Google Shape;8947;p64"/>
                <p:cNvCxnSpPr/>
                <p:nvPr/>
              </p:nvCxnSpPr>
              <p:spPr>
                <a:xfrm>
                  <a:off x="2894" y="850"/>
                  <a:ext cx="52" cy="96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948" name="Google Shape;8948;p64"/>
              <p:cNvGrpSpPr/>
              <p:nvPr/>
            </p:nvGrpSpPr>
            <p:grpSpPr>
              <a:xfrm flipH="1" rot="10800000">
                <a:off x="3689" y="243"/>
                <a:ext cx="124" cy="66"/>
                <a:chOff x="2848" y="848"/>
                <a:chExt cx="98" cy="98"/>
              </a:xfrm>
            </p:grpSpPr>
            <p:cxnSp>
              <p:nvCxnSpPr>
                <p:cNvPr id="8949" name="Google Shape;8949;p64"/>
                <p:cNvCxnSpPr/>
                <p:nvPr/>
              </p:nvCxnSpPr>
              <p:spPr>
                <a:xfrm flipH="1" rot="10800000">
                  <a:off x="2848" y="848"/>
                  <a:ext cx="50" cy="2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50" name="Google Shape;8950;p64"/>
                <p:cNvCxnSpPr/>
                <p:nvPr/>
              </p:nvCxnSpPr>
              <p:spPr>
                <a:xfrm>
                  <a:off x="2894" y="850"/>
                  <a:ext cx="52" cy="96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8951" name="Google Shape;8951;p64"/>
            <p:cNvSpPr/>
            <p:nvPr/>
          </p:nvSpPr>
          <p:spPr>
            <a:xfrm>
              <a:off x="4741" y="2812"/>
              <a:ext cx="609" cy="239"/>
            </a:xfrm>
            <a:prstGeom prst="rightArrow">
              <a:avLst>
                <a:gd fmla="val 50000" name="adj1"/>
                <a:gd fmla="val 53870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52" name="Google Shape;8952;p64"/>
            <p:cNvGrpSpPr/>
            <p:nvPr/>
          </p:nvGrpSpPr>
          <p:grpSpPr>
            <a:xfrm>
              <a:off x="1328" y="2739"/>
              <a:ext cx="1347" cy="360"/>
              <a:chOff x="2249" y="3459"/>
              <a:chExt cx="1389" cy="257"/>
            </a:xfrm>
          </p:grpSpPr>
          <p:sp>
            <p:nvSpPr>
              <p:cNvPr id="8953" name="Google Shape;8953;p64"/>
              <p:cNvSpPr/>
              <p:nvPr/>
            </p:nvSpPr>
            <p:spPr>
              <a:xfrm>
                <a:off x="3569" y="346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4" name="Google Shape;8954;p64"/>
              <p:cNvSpPr/>
              <p:nvPr/>
            </p:nvSpPr>
            <p:spPr>
              <a:xfrm>
                <a:off x="2275" y="3459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5" name="Google Shape;8955;p64"/>
              <p:cNvSpPr/>
              <p:nvPr/>
            </p:nvSpPr>
            <p:spPr>
              <a:xfrm>
                <a:off x="2249" y="346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6" name="Google Shape;8956;p64"/>
              <p:cNvSpPr/>
              <p:nvPr/>
            </p:nvSpPr>
            <p:spPr>
              <a:xfrm>
                <a:off x="3562" y="3462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57" name="Google Shape;8957;p64"/>
            <p:cNvSpPr txBox="1"/>
            <p:nvPr/>
          </p:nvSpPr>
          <p:spPr>
            <a:xfrm>
              <a:off x="1313" y="2811"/>
              <a:ext cx="141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baseline="-2500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grpSp>
          <p:nvGrpSpPr>
            <p:cNvPr id="8958" name="Google Shape;8958;p64"/>
            <p:cNvGrpSpPr/>
            <p:nvPr/>
          </p:nvGrpSpPr>
          <p:grpSpPr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8959" name="Google Shape;8959;p64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0" name="Google Shape;8960;p64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1" name="Google Shape;8961;p64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2" name="Google Shape;8962;p64"/>
              <p:cNvSpPr/>
              <p:nvPr/>
            </p:nvSpPr>
            <p:spPr>
              <a:xfrm>
                <a:off x="3562" y="3438"/>
                <a:ext cx="45" cy="245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63" name="Google Shape;8963;p64"/>
            <p:cNvSpPr txBox="1"/>
            <p:nvPr/>
          </p:nvSpPr>
          <p:spPr>
            <a:xfrm>
              <a:off x="3475" y="2780"/>
              <a:ext cx="162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R</a:t>
              </a:r>
              <a:r>
                <a:rPr b="0" baseline="-2500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baseline="-2500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sp>
          <p:nvSpPr>
            <p:cNvPr id="8964" name="Google Shape;8964;p64"/>
            <p:cNvSpPr/>
            <p:nvPr/>
          </p:nvSpPr>
          <p:spPr>
            <a:xfrm>
              <a:off x="2668" y="2808"/>
              <a:ext cx="860" cy="240"/>
            </a:xfrm>
            <a:prstGeom prst="rightArrow">
              <a:avLst>
                <a:gd fmla="val 50000" name="adj1"/>
                <a:gd fmla="val 89583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5" name="Google Shape;8965;p64"/>
            <p:cNvSpPr/>
            <p:nvPr/>
          </p:nvSpPr>
          <p:spPr>
            <a:xfrm flipH="1" rot="10800000">
              <a:off x="814" y="2682"/>
              <a:ext cx="564" cy="356"/>
            </a:xfrm>
            <a:custGeom>
              <a:rect b="b" l="l" r="r" t="t"/>
              <a:pathLst>
                <a:path extrusionOk="0" h="21600" w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64"/>
            <p:cNvSpPr txBox="1"/>
            <p:nvPr/>
          </p:nvSpPr>
          <p:spPr>
            <a:xfrm flipH="1">
              <a:off x="800" y="2675"/>
              <a:ext cx="564" cy="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67" name="Google Shape;8967;p64"/>
            <p:cNvGrpSpPr/>
            <p:nvPr/>
          </p:nvGrpSpPr>
          <p:grpSpPr>
            <a:xfrm flipH="1">
              <a:off x="5345" y="2651"/>
              <a:ext cx="549" cy="558"/>
              <a:chOff x="-248" y="1473"/>
              <a:chExt cx="981" cy="1105"/>
            </a:xfrm>
          </p:grpSpPr>
          <p:pic>
            <p:nvPicPr>
              <p:cNvPr descr="desktop_computer_stylized_medium" id="8968" name="Google Shape;8968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248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69" name="Google Shape;8969;p64"/>
              <p:cNvSpPr/>
              <p:nvPr/>
            </p:nvSpPr>
            <p:spPr>
              <a:xfrm flipH="1">
                <a:off x="20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70" name="Google Shape;8970;p64"/>
            <p:cNvSpPr/>
            <p:nvPr/>
          </p:nvSpPr>
          <p:spPr>
            <a:xfrm>
              <a:off x="775" y="2474"/>
              <a:ext cx="257" cy="272"/>
            </a:xfrm>
            <a:prstGeom prst="can">
              <a:avLst>
                <a:gd fmla="val 21398" name="adj"/>
              </a:avLst>
            </a:pr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71" name="Google Shape;8971;p6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6" name="Shape 8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7" name="Google Shape;8977;p6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Throughput: network scenario</a:t>
            </a:r>
            <a:endParaRPr sz="4400"/>
          </a:p>
        </p:txBody>
      </p:sp>
      <p:grpSp>
        <p:nvGrpSpPr>
          <p:cNvPr id="8978" name="Google Shape;8978;p65"/>
          <p:cNvGrpSpPr/>
          <p:nvPr/>
        </p:nvGrpSpPr>
        <p:grpSpPr>
          <a:xfrm>
            <a:off x="1066778" y="1303830"/>
            <a:ext cx="4754562" cy="5021997"/>
            <a:chOff x="6096000" y="1390614"/>
            <a:chExt cx="4754562" cy="5021997"/>
          </a:xfrm>
        </p:grpSpPr>
        <p:sp>
          <p:nvSpPr>
            <p:cNvPr id="8979" name="Google Shape;8979;p65"/>
            <p:cNvSpPr txBox="1"/>
            <p:nvPr/>
          </p:nvSpPr>
          <p:spPr>
            <a:xfrm>
              <a:off x="6096000" y="5581614"/>
              <a:ext cx="475456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 connections (fairly) share backbone bottleneck link </a:t>
              </a: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sp>
          <p:nvSpPr>
            <p:cNvPr id="8980" name="Google Shape;8980;p65"/>
            <p:cNvSpPr/>
            <p:nvPr/>
          </p:nvSpPr>
          <p:spPr>
            <a:xfrm>
              <a:off x="6742112" y="2666964"/>
              <a:ext cx="3127375" cy="1498600"/>
            </a:xfrm>
            <a:custGeom>
              <a:rect b="b" l="l" r="r" t="t"/>
              <a:pathLst>
                <a:path extrusionOk="0" h="917" w="187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1" name="Google Shape;8981;p65"/>
            <p:cNvSpPr txBox="1"/>
            <p:nvPr/>
          </p:nvSpPr>
          <p:spPr>
            <a:xfrm>
              <a:off x="6605587" y="2290727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2" name="Google Shape;8982;p65"/>
            <p:cNvSpPr/>
            <p:nvPr/>
          </p:nvSpPr>
          <p:spPr>
            <a:xfrm rot="5400000">
              <a:off x="8470106" y="3718683"/>
              <a:ext cx="50800" cy="525462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3" name="Google Shape;8983;p65"/>
            <p:cNvSpPr/>
            <p:nvPr/>
          </p:nvSpPr>
          <p:spPr>
            <a:xfrm rot="5400000">
              <a:off x="8003381" y="3224971"/>
              <a:ext cx="984250" cy="52546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4" name="Google Shape;8984;p65"/>
            <p:cNvSpPr/>
            <p:nvPr/>
          </p:nvSpPr>
          <p:spPr>
            <a:xfrm rot="5400000">
              <a:off x="8474075" y="2739989"/>
              <a:ext cx="52387" cy="525463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5" name="Google Shape;8985;p65"/>
            <p:cNvSpPr/>
            <p:nvPr/>
          </p:nvSpPr>
          <p:spPr>
            <a:xfrm rot="5400000">
              <a:off x="8474075" y="3711539"/>
              <a:ext cx="31750" cy="5111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6" name="Google Shape;8986;p65"/>
            <p:cNvSpPr/>
            <p:nvPr/>
          </p:nvSpPr>
          <p:spPr>
            <a:xfrm rot="1792560">
              <a:off x="7480300" y="2614577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7" name="Google Shape;8987;p65"/>
            <p:cNvSpPr/>
            <p:nvPr/>
          </p:nvSpPr>
          <p:spPr>
            <a:xfrm rot="1792560">
              <a:off x="6815137" y="2411377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8" name="Google Shape;8988;p65"/>
            <p:cNvSpPr/>
            <p:nvPr/>
          </p:nvSpPr>
          <p:spPr>
            <a:xfrm rot="1792560">
              <a:off x="6850062" y="2211352"/>
              <a:ext cx="38100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9" name="Google Shape;8989;p65"/>
            <p:cNvSpPr/>
            <p:nvPr/>
          </p:nvSpPr>
          <p:spPr>
            <a:xfrm rot="1792560">
              <a:off x="7477125" y="2611402"/>
              <a:ext cx="23812" cy="15398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90" name="Google Shape;8990;p65"/>
            <p:cNvCxnSpPr/>
            <p:nvPr/>
          </p:nvCxnSpPr>
          <p:spPr>
            <a:xfrm rot="1792560">
              <a:off x="6686550" y="2482814"/>
              <a:ext cx="9556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91" name="Google Shape;8991;p65"/>
            <p:cNvSpPr/>
            <p:nvPr/>
          </p:nvSpPr>
          <p:spPr>
            <a:xfrm rot="2768172">
              <a:off x="7989887" y="2617752"/>
              <a:ext cx="47625" cy="142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2" name="Google Shape;8992;p65"/>
            <p:cNvSpPr/>
            <p:nvPr/>
          </p:nvSpPr>
          <p:spPr>
            <a:xfrm rot="2768172">
              <a:off x="7268369" y="2285170"/>
              <a:ext cx="915988" cy="1428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3" name="Google Shape;8993;p65"/>
            <p:cNvSpPr/>
            <p:nvPr/>
          </p:nvSpPr>
          <p:spPr>
            <a:xfrm rot="2768172">
              <a:off x="7419975" y="1958939"/>
              <a:ext cx="47625" cy="142875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4" name="Google Shape;8994;p65"/>
            <p:cNvSpPr/>
            <p:nvPr/>
          </p:nvSpPr>
          <p:spPr>
            <a:xfrm rot="2768172">
              <a:off x="7989887" y="2609814"/>
              <a:ext cx="30163" cy="1381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95" name="Google Shape;8995;p65"/>
            <p:cNvCxnSpPr/>
            <p:nvPr/>
          </p:nvCxnSpPr>
          <p:spPr>
            <a:xfrm rot="2768172">
              <a:off x="7111999" y="2341527"/>
              <a:ext cx="11969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96" name="Google Shape;8996;p65"/>
            <p:cNvSpPr/>
            <p:nvPr/>
          </p:nvSpPr>
          <p:spPr>
            <a:xfrm flipH="1" rot="-1792560">
              <a:off x="6943725" y="4467189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7" name="Google Shape;8997;p65"/>
            <p:cNvSpPr/>
            <p:nvPr/>
          </p:nvSpPr>
          <p:spPr>
            <a:xfrm flipH="1" rot="-1792560">
              <a:off x="6916737" y="4263989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8" name="Google Shape;8998;p65"/>
            <p:cNvSpPr/>
            <p:nvPr/>
          </p:nvSpPr>
          <p:spPr>
            <a:xfrm flipH="1" rot="-1792560">
              <a:off x="7575550" y="4063964"/>
              <a:ext cx="36512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9" name="Google Shape;8999;p65"/>
            <p:cNvSpPr/>
            <p:nvPr/>
          </p:nvSpPr>
          <p:spPr>
            <a:xfrm flipH="1" rot="-1792560">
              <a:off x="6959600" y="4464014"/>
              <a:ext cx="23812" cy="15398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00" name="Google Shape;9000;p65"/>
            <p:cNvCxnSpPr/>
            <p:nvPr/>
          </p:nvCxnSpPr>
          <p:spPr>
            <a:xfrm rot="9007440">
              <a:off x="6821487" y="4335427"/>
              <a:ext cx="9556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001" name="Google Shape;9001;p65"/>
            <p:cNvSpPr/>
            <p:nvPr/>
          </p:nvSpPr>
          <p:spPr>
            <a:xfrm flipH="1" rot="8031828">
              <a:off x="8197850" y="4240177"/>
              <a:ext cx="47625" cy="142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2" name="Google Shape;9002;p65"/>
            <p:cNvSpPr/>
            <p:nvPr/>
          </p:nvSpPr>
          <p:spPr>
            <a:xfrm flipH="1" rot="8031828">
              <a:off x="7475537" y="4571964"/>
              <a:ext cx="917575" cy="1428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3" name="Google Shape;9003;p65"/>
            <p:cNvSpPr/>
            <p:nvPr/>
          </p:nvSpPr>
          <p:spPr>
            <a:xfrm flipH="1" rot="8031828">
              <a:off x="7629525" y="4898989"/>
              <a:ext cx="47625" cy="142875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4" name="Google Shape;9004;p65"/>
            <p:cNvSpPr/>
            <p:nvPr/>
          </p:nvSpPr>
          <p:spPr>
            <a:xfrm flipH="1" rot="8031828">
              <a:off x="8197850" y="4249702"/>
              <a:ext cx="30162" cy="13811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05" name="Google Shape;9005;p65"/>
            <p:cNvCxnSpPr/>
            <p:nvPr/>
          </p:nvCxnSpPr>
          <p:spPr>
            <a:xfrm rot="-2768172">
              <a:off x="7319962" y="4657690"/>
              <a:ext cx="11969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9006" name="Google Shape;9006;p65"/>
            <p:cNvSpPr/>
            <p:nvPr/>
          </p:nvSpPr>
          <p:spPr>
            <a:xfrm flipH="1" rot="-1792560">
              <a:off x="9150350" y="2586002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7" name="Google Shape;9007;p65"/>
            <p:cNvSpPr/>
            <p:nvPr/>
          </p:nvSpPr>
          <p:spPr>
            <a:xfrm flipH="1" rot="-1792560">
              <a:off x="9123362" y="2382802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8" name="Google Shape;9008;p65"/>
            <p:cNvSpPr/>
            <p:nvPr/>
          </p:nvSpPr>
          <p:spPr>
            <a:xfrm flipH="1" rot="-1792560">
              <a:off x="9782175" y="2182777"/>
              <a:ext cx="36512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9" name="Google Shape;9009;p65"/>
            <p:cNvSpPr/>
            <p:nvPr/>
          </p:nvSpPr>
          <p:spPr>
            <a:xfrm flipH="1" rot="-1792560">
              <a:off x="9166225" y="2582827"/>
              <a:ext cx="25400" cy="15398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10" name="Google Shape;9010;p65"/>
            <p:cNvCxnSpPr/>
            <p:nvPr/>
          </p:nvCxnSpPr>
          <p:spPr>
            <a:xfrm rot="9007440">
              <a:off x="9028112" y="2454239"/>
              <a:ext cx="9556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11" name="Google Shape;9011;p65"/>
            <p:cNvSpPr/>
            <p:nvPr/>
          </p:nvSpPr>
          <p:spPr>
            <a:xfrm rot="1792560">
              <a:off x="9907587" y="4546564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2" name="Google Shape;9012;p65"/>
            <p:cNvSpPr/>
            <p:nvPr/>
          </p:nvSpPr>
          <p:spPr>
            <a:xfrm rot="1792560">
              <a:off x="9240837" y="4341777"/>
              <a:ext cx="731838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3" name="Google Shape;9013;p65"/>
            <p:cNvSpPr/>
            <p:nvPr/>
          </p:nvSpPr>
          <p:spPr>
            <a:xfrm rot="1792560">
              <a:off x="9275762" y="4141752"/>
              <a:ext cx="38100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4" name="Google Shape;9014;p65"/>
            <p:cNvSpPr/>
            <p:nvPr/>
          </p:nvSpPr>
          <p:spPr>
            <a:xfrm rot="1792560">
              <a:off x="9902825" y="4543389"/>
              <a:ext cx="25400" cy="152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15" name="Google Shape;9015;p65"/>
            <p:cNvCxnSpPr/>
            <p:nvPr/>
          </p:nvCxnSpPr>
          <p:spPr>
            <a:xfrm rot="1792560">
              <a:off x="9102725" y="4441789"/>
              <a:ext cx="1062037" cy="1270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016" name="Google Shape;9016;p65"/>
            <p:cNvSpPr txBox="1"/>
            <p:nvPr/>
          </p:nvSpPr>
          <p:spPr>
            <a:xfrm>
              <a:off x="7575550" y="1849402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7" name="Google Shape;9017;p65"/>
            <p:cNvSpPr txBox="1"/>
            <p:nvPr/>
          </p:nvSpPr>
          <p:spPr>
            <a:xfrm>
              <a:off x="9402762" y="2357402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8" name="Google Shape;9018;p65"/>
            <p:cNvSpPr/>
            <p:nvPr/>
          </p:nvSpPr>
          <p:spPr>
            <a:xfrm>
              <a:off x="7569200" y="2717764"/>
              <a:ext cx="800100" cy="1381125"/>
            </a:xfrm>
            <a:custGeom>
              <a:rect b="b" l="l" r="r" t="t"/>
              <a:pathLst>
                <a:path extrusionOk="0" h="870" w="504">
                  <a:moveTo>
                    <a:pt x="0" y="0"/>
                  </a:moveTo>
                  <a:cubicBezTo>
                    <a:pt x="21" y="11"/>
                    <a:pt x="79" y="44"/>
                    <a:pt x="129" y="63"/>
                  </a:cubicBezTo>
                  <a:cubicBezTo>
                    <a:pt x="179" y="82"/>
                    <a:pt x="255" y="102"/>
                    <a:pt x="299" y="112"/>
                  </a:cubicBezTo>
                  <a:cubicBezTo>
                    <a:pt x="343" y="122"/>
                    <a:pt x="362" y="116"/>
                    <a:pt x="392" y="121"/>
                  </a:cubicBezTo>
                  <a:cubicBezTo>
                    <a:pt x="417" y="124"/>
                    <a:pt x="469" y="100"/>
                    <a:pt x="479" y="145"/>
                  </a:cubicBezTo>
                  <a:cubicBezTo>
                    <a:pt x="490" y="191"/>
                    <a:pt x="504" y="700"/>
                    <a:pt x="490" y="772"/>
                  </a:cubicBezTo>
                  <a:cubicBezTo>
                    <a:pt x="477" y="845"/>
                    <a:pt x="447" y="842"/>
                    <a:pt x="406" y="839"/>
                  </a:cubicBezTo>
                  <a:cubicBezTo>
                    <a:pt x="365" y="836"/>
                    <a:pt x="323" y="835"/>
                    <a:pt x="286" y="833"/>
                  </a:cubicBezTo>
                  <a:cubicBezTo>
                    <a:pt x="250" y="831"/>
                    <a:pt x="226" y="822"/>
                    <a:pt x="192" y="828"/>
                  </a:cubicBezTo>
                  <a:cubicBezTo>
                    <a:pt x="158" y="834"/>
                    <a:pt x="107" y="861"/>
                    <a:pt x="84" y="870"/>
                  </a:cubicBez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9" name="Google Shape;9019;p65"/>
            <p:cNvSpPr txBox="1"/>
            <p:nvPr/>
          </p:nvSpPr>
          <p:spPr>
            <a:xfrm>
              <a:off x="6583362" y="3833062"/>
              <a:ext cx="6746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0" name="Google Shape;9020;p65"/>
            <p:cNvSpPr/>
            <p:nvPr/>
          </p:nvSpPr>
          <p:spPr>
            <a:xfrm>
              <a:off x="8032750" y="2695539"/>
              <a:ext cx="431800" cy="1570038"/>
            </a:xfrm>
            <a:custGeom>
              <a:rect b="b" l="l" r="r" t="t"/>
              <a:pathLst>
                <a:path extrusionOk="0" h="989" w="272">
                  <a:moveTo>
                    <a:pt x="0" y="0"/>
                  </a:moveTo>
                  <a:cubicBezTo>
                    <a:pt x="15" y="13"/>
                    <a:pt x="49" y="56"/>
                    <a:pt x="92" y="80"/>
                  </a:cubicBezTo>
                  <a:cubicBezTo>
                    <a:pt x="231" y="84"/>
                    <a:pt x="204" y="89"/>
                    <a:pt x="257" y="147"/>
                  </a:cubicBezTo>
                  <a:cubicBezTo>
                    <a:pt x="270" y="295"/>
                    <a:pt x="272" y="652"/>
                    <a:pt x="268" y="774"/>
                  </a:cubicBezTo>
                  <a:cubicBezTo>
                    <a:pt x="268" y="895"/>
                    <a:pt x="261" y="853"/>
                    <a:pt x="257" y="875"/>
                  </a:cubicBezTo>
                  <a:cubicBezTo>
                    <a:pt x="251" y="894"/>
                    <a:pt x="257" y="889"/>
                    <a:pt x="242" y="908"/>
                  </a:cubicBezTo>
                  <a:cubicBezTo>
                    <a:pt x="227" y="927"/>
                    <a:pt x="183" y="972"/>
                    <a:pt x="167" y="989"/>
                  </a:cubicBez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1" name="Google Shape;9021;p65"/>
            <p:cNvSpPr/>
            <p:nvPr/>
          </p:nvSpPr>
          <p:spPr>
            <a:xfrm>
              <a:off x="8616950" y="2679664"/>
              <a:ext cx="638175" cy="1538288"/>
            </a:xfrm>
            <a:custGeom>
              <a:rect b="b" l="l" r="r" t="t"/>
              <a:pathLst>
                <a:path extrusionOk="0" h="969" w="402">
                  <a:moveTo>
                    <a:pt x="306" y="0"/>
                  </a:moveTo>
                  <a:cubicBezTo>
                    <a:pt x="295" y="5"/>
                    <a:pt x="262" y="24"/>
                    <a:pt x="240" y="36"/>
                  </a:cubicBezTo>
                  <a:cubicBezTo>
                    <a:pt x="218" y="48"/>
                    <a:pt x="199" y="58"/>
                    <a:pt x="174" y="72"/>
                  </a:cubicBezTo>
                  <a:cubicBezTo>
                    <a:pt x="149" y="86"/>
                    <a:pt x="115" y="101"/>
                    <a:pt x="90" y="119"/>
                  </a:cubicBezTo>
                  <a:cubicBezTo>
                    <a:pt x="64" y="136"/>
                    <a:pt x="72" y="127"/>
                    <a:pt x="25" y="178"/>
                  </a:cubicBezTo>
                  <a:cubicBezTo>
                    <a:pt x="14" y="223"/>
                    <a:pt x="0" y="732"/>
                    <a:pt x="14" y="804"/>
                  </a:cubicBezTo>
                  <a:cubicBezTo>
                    <a:pt x="27" y="877"/>
                    <a:pt x="53" y="854"/>
                    <a:pt x="98" y="871"/>
                  </a:cubicBezTo>
                  <a:cubicBezTo>
                    <a:pt x="144" y="888"/>
                    <a:pt x="209" y="884"/>
                    <a:pt x="261" y="900"/>
                  </a:cubicBezTo>
                  <a:cubicBezTo>
                    <a:pt x="312" y="916"/>
                    <a:pt x="373" y="955"/>
                    <a:pt x="402" y="969"/>
                  </a:cubicBez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2" name="Google Shape;9022;p65"/>
            <p:cNvSpPr txBox="1"/>
            <p:nvPr/>
          </p:nvSpPr>
          <p:spPr>
            <a:xfrm>
              <a:off x="7842250" y="4444964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3" name="Google Shape;9023;p65"/>
            <p:cNvSpPr txBox="1"/>
            <p:nvPr/>
          </p:nvSpPr>
          <p:spPr>
            <a:xfrm>
              <a:off x="9529762" y="3932202"/>
              <a:ext cx="6746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4" name="Google Shape;9024;p65"/>
            <p:cNvSpPr txBox="1"/>
            <p:nvPr/>
          </p:nvSpPr>
          <p:spPr>
            <a:xfrm>
              <a:off x="8558212" y="3303552"/>
              <a:ext cx="6762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/>
            </a:p>
          </p:txBody>
        </p:sp>
        <p:grpSp>
          <p:nvGrpSpPr>
            <p:cNvPr id="9025" name="Google Shape;9025;p65"/>
            <p:cNvGrpSpPr/>
            <p:nvPr/>
          </p:nvGrpSpPr>
          <p:grpSpPr>
            <a:xfrm>
              <a:off x="6435725" y="1730339"/>
              <a:ext cx="352425" cy="660400"/>
              <a:chOff x="4140" y="429"/>
              <a:chExt cx="1425" cy="2396"/>
            </a:xfrm>
          </p:grpSpPr>
          <p:sp>
            <p:nvSpPr>
              <p:cNvPr id="9026" name="Google Shape;9026;p65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7" name="Google Shape;9027;p65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8" name="Google Shape;9028;p65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9" name="Google Shape;9029;p65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0" name="Google Shape;9030;p65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31" name="Google Shape;9031;p65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32" name="Google Shape;9032;p65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3" name="Google Shape;9033;p65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34" name="Google Shape;9034;p65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35" name="Google Shape;9035;p65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36" name="Google Shape;9036;p65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7" name="Google Shape;9037;p65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38" name="Google Shape;9038;p65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9" name="Google Shape;9039;p65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40" name="Google Shape;9040;p65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41" name="Google Shape;9041;p65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2" name="Google Shape;9042;p65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43" name="Google Shape;9043;p65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44" name="Google Shape;9044;p65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45" name="Google Shape;9045;p65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6" name="Google Shape;9046;p65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47" name="Google Shape;9047;p65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8" name="Google Shape;9048;p65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9" name="Google Shape;9049;p65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0" name="Google Shape;9050;p65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1" name="Google Shape;9051;p65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2" name="Google Shape;9052;p65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3" name="Google Shape;9053;p65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4" name="Google Shape;9054;p65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5" name="Google Shape;9055;p65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6" name="Google Shape;9056;p65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7" name="Google Shape;9057;p65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8" name="Google Shape;9058;p65"/>
            <p:cNvGrpSpPr/>
            <p:nvPr/>
          </p:nvGrpSpPr>
          <p:grpSpPr>
            <a:xfrm>
              <a:off x="7010400" y="1390614"/>
              <a:ext cx="352425" cy="660400"/>
              <a:chOff x="4140" y="429"/>
              <a:chExt cx="1425" cy="2396"/>
            </a:xfrm>
          </p:grpSpPr>
          <p:sp>
            <p:nvSpPr>
              <p:cNvPr id="9059" name="Google Shape;9059;p65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0" name="Google Shape;9060;p65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1" name="Google Shape;9061;p65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2" name="Google Shape;9062;p65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3" name="Google Shape;9063;p65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64" name="Google Shape;9064;p65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65" name="Google Shape;9065;p65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6" name="Google Shape;9066;p65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67" name="Google Shape;9067;p65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68" name="Google Shape;9068;p65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69" name="Google Shape;9069;p65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0" name="Google Shape;9070;p65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71" name="Google Shape;9071;p65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2" name="Google Shape;9072;p65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73" name="Google Shape;9073;p65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74" name="Google Shape;9074;p65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5" name="Google Shape;9075;p65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76" name="Google Shape;9076;p65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77" name="Google Shape;9077;p65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78" name="Google Shape;9078;p65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9" name="Google Shape;9079;p65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80" name="Google Shape;9080;p65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1" name="Google Shape;9081;p65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2" name="Google Shape;9082;p65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3" name="Google Shape;9083;p65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4" name="Google Shape;9084;p65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5" name="Google Shape;9085;p65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6" name="Google Shape;9086;p65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7" name="Google Shape;9087;p65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8" name="Google Shape;9088;p65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9" name="Google Shape;9089;p65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0" name="Google Shape;9090;p65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91" name="Google Shape;9091;p65"/>
            <p:cNvGrpSpPr/>
            <p:nvPr/>
          </p:nvGrpSpPr>
          <p:grpSpPr>
            <a:xfrm>
              <a:off x="9861550" y="1646202"/>
              <a:ext cx="352425" cy="660400"/>
              <a:chOff x="4140" y="429"/>
              <a:chExt cx="1425" cy="2396"/>
            </a:xfrm>
          </p:grpSpPr>
          <p:sp>
            <p:nvSpPr>
              <p:cNvPr id="9092" name="Google Shape;9092;p65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3" name="Google Shape;9093;p65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4" name="Google Shape;9094;p65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5" name="Google Shape;9095;p65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6" name="Google Shape;9096;p65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97" name="Google Shape;9097;p65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98" name="Google Shape;9098;p65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9" name="Google Shape;9099;p65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100" name="Google Shape;9100;p65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01" name="Google Shape;9101;p65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102" name="Google Shape;9102;p65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3" name="Google Shape;9103;p65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104" name="Google Shape;9104;p65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5" name="Google Shape;9105;p65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06" name="Google Shape;9106;p65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107" name="Google Shape;9107;p65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8" name="Google Shape;9108;p65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109" name="Google Shape;9109;p65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10" name="Google Shape;9110;p65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111" name="Google Shape;9111;p65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2" name="Google Shape;9112;p65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113" name="Google Shape;9113;p65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4" name="Google Shape;9114;p65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5" name="Google Shape;9115;p65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6" name="Google Shape;9116;p65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7" name="Google Shape;9117;p65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8" name="Google Shape;9118;p65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9" name="Google Shape;9119;p65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0" name="Google Shape;9120;p65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1" name="Google Shape;9121;p65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2" name="Google Shape;9122;p65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3" name="Google Shape;9123;p65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24" name="Google Shape;9124;p65"/>
            <p:cNvGrpSpPr/>
            <p:nvPr/>
          </p:nvGrpSpPr>
          <p:grpSpPr>
            <a:xfrm flipH="1">
              <a:off x="10010775" y="4435439"/>
              <a:ext cx="803275" cy="771525"/>
              <a:chOff x="-44" y="1473"/>
              <a:chExt cx="981" cy="1105"/>
            </a:xfrm>
          </p:grpSpPr>
          <p:pic>
            <p:nvPicPr>
              <p:cNvPr descr="desktop_computer_stylized_medium" id="9125" name="Google Shape;9125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26" name="Google Shape;9126;p6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27" name="Google Shape;9127;p65"/>
            <p:cNvGrpSpPr/>
            <p:nvPr/>
          </p:nvGrpSpPr>
          <p:grpSpPr>
            <a:xfrm>
              <a:off x="6096000" y="4416389"/>
              <a:ext cx="803275" cy="771525"/>
              <a:chOff x="-44" y="1473"/>
              <a:chExt cx="981" cy="1105"/>
            </a:xfrm>
          </p:grpSpPr>
          <p:pic>
            <p:nvPicPr>
              <p:cNvPr descr="desktop_computer_stylized_medium" id="9128" name="Google Shape;9128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29" name="Google Shape;9129;p6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0" name="Google Shape;9130;p65"/>
            <p:cNvGrpSpPr/>
            <p:nvPr/>
          </p:nvGrpSpPr>
          <p:grpSpPr>
            <a:xfrm>
              <a:off x="6718300" y="4865652"/>
              <a:ext cx="803275" cy="771525"/>
              <a:chOff x="-44" y="1473"/>
              <a:chExt cx="981" cy="1105"/>
            </a:xfrm>
          </p:grpSpPr>
          <p:pic>
            <p:nvPicPr>
              <p:cNvPr descr="desktop_computer_stylized_medium" id="9131" name="Google Shape;9131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32" name="Google Shape;9132;p6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33" name="Google Shape;9133;p65"/>
          <p:cNvGrpSpPr/>
          <p:nvPr/>
        </p:nvGrpSpPr>
        <p:grpSpPr>
          <a:xfrm>
            <a:off x="6423336" y="1491893"/>
            <a:ext cx="4706682" cy="4114800"/>
            <a:chOff x="877941" y="1593850"/>
            <a:chExt cx="4706682" cy="4114800"/>
          </a:xfrm>
        </p:grpSpPr>
        <p:sp>
          <p:nvSpPr>
            <p:cNvPr id="9134" name="Google Shape;9134;p65"/>
            <p:cNvSpPr txBox="1"/>
            <p:nvPr/>
          </p:nvSpPr>
          <p:spPr>
            <a:xfrm>
              <a:off x="877941" y="1593850"/>
              <a:ext cx="4522733" cy="41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0"/>
                </a:buClr>
                <a:buSzPts val="3200"/>
                <a:buFont typeface="Noto Sans Symbols"/>
                <a:buChar char="▪"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per-connection end-end throughput: 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min(R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,R/10)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640"/>
                </a:spcBef>
                <a:spcAft>
                  <a:spcPts val="0"/>
                </a:spcAft>
                <a:buClr>
                  <a:srgbClr val="000090"/>
                </a:buClr>
                <a:buSzPts val="3200"/>
                <a:buFont typeface="Noto Sans Symbols"/>
                <a:buChar char="▪"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 practice: 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or 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is often bottleneck</a:t>
              </a:r>
              <a:endParaRPr/>
            </a:p>
          </p:txBody>
        </p:sp>
        <p:sp>
          <p:nvSpPr>
            <p:cNvPr id="9135" name="Google Shape;9135;p65"/>
            <p:cNvSpPr txBox="1"/>
            <p:nvPr/>
          </p:nvSpPr>
          <p:spPr>
            <a:xfrm>
              <a:off x="1077710" y="4985599"/>
              <a:ext cx="4506913" cy="522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 Check out the online interactive exercises for more examples: h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ttp://gaia.cs.umass.edu/kurose_ross/</a:t>
              </a:r>
              <a:endParaRPr/>
            </a:p>
          </p:txBody>
        </p:sp>
      </p:grpSp>
      <p:sp>
        <p:nvSpPr>
          <p:cNvPr id="9136" name="Google Shape;9136;p6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2"/>
          <p:cNvSpPr txBox="1"/>
          <p:nvPr>
            <p:ph idx="1" type="body"/>
          </p:nvPr>
        </p:nvSpPr>
        <p:spPr>
          <a:xfrm>
            <a:off x="868663" y="1426343"/>
            <a:ext cx="5394571" cy="2251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i="1" lang="en-US">
                <a:solidFill>
                  <a:srgbClr val="CC0000"/>
                </a:solidFill>
              </a:rPr>
              <a:t>Infrastructure </a:t>
            </a:r>
            <a:r>
              <a:rPr lang="en-US"/>
              <a:t>that provides services to applications:</a:t>
            </a:r>
            <a:endParaRPr sz="2400"/>
          </a:p>
          <a:p>
            <a:pPr indent="-231775" lvl="1" marL="695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Web, streaming video, multimedia teleconferencing, email, games, e-commerce, social media, inter-connected appliances, …</a:t>
            </a:r>
            <a:endParaRPr/>
          </a:p>
          <a:p>
            <a:pPr indent="0" lvl="0" marL="1301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90" name="Google Shape;1190;p12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“services” view</a:t>
            </a:r>
            <a:endParaRPr/>
          </a:p>
        </p:txBody>
      </p:sp>
      <p:sp>
        <p:nvSpPr>
          <p:cNvPr id="1191" name="Google Shape;1191;p12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12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12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194" name="Google Shape;1194;p12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2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6" name="Google Shape;1196;p12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12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1198" name="Google Shape;1198;p12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1199" name="Google Shape;1199;p12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1200" name="Google Shape;1200;p12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1" name="Google Shape;1201;p12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1202" name="Google Shape;1202;p12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12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4" name="Google Shape;1204;p12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5" name="Google Shape;1205;p12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6" name="Google Shape;1206;p12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7" name="Google Shape;1207;p12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8" name="Google Shape;1208;p12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9" name="Google Shape;1209;p12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10" name="Google Shape;1210;p12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1211" name="Google Shape;1211;p12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2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3" name="Google Shape;1213;p12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4" name="Google Shape;1214;p12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5" name="Google Shape;1215;p12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6" name="Google Shape;1216;p12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7" name="Google Shape;1217;p12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8" name="Google Shape;1218;p12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19" name="Google Shape;1219;p12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2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1221" name="Google Shape;1221;p12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2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1223" name="Google Shape;1223;p12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1224" name="Google Shape;1224;p12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5" name="Google Shape;1225;p12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226" name="Google Shape;1226;p12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7" name="Google Shape;1227;p12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8" name="Google Shape;1228;p12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9" name="Google Shape;1229;p12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0" name="Google Shape;1230;p12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1" name="Google Shape;1231;p12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2" name="Google Shape;1232;p12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3" name="Google Shape;1233;p12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4" name="Google Shape;1234;p12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5" name="Google Shape;1235;p12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6" name="Google Shape;1236;p12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237" name="Google Shape;1237;p12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238" name="Google Shape;1238;p12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239" name="Google Shape;1239;p12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0" name="Google Shape;1240;p12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1" name="Google Shape;1241;p12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2" name="Google Shape;1242;p12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3" name="Google Shape;1243;p12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4" name="Google Shape;1244;p12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5" name="Google Shape;1245;p12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6" name="Google Shape;1246;p12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7" name="Google Shape;1247;p12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8" name="Google Shape;1248;p12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9" name="Google Shape;1249;p12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0" name="Google Shape;1250;p12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1" name="Google Shape;1251;p12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2" name="Google Shape;1252;p12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3" name="Google Shape;1253;p12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4" name="Google Shape;1254;p12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5" name="Google Shape;1255;p12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6" name="Google Shape;1256;p12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7" name="Google Shape;1257;p12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8" name="Google Shape;1258;p12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9" name="Google Shape;1259;p12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60" name="Google Shape;1260;p12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61" name="Google Shape;1261;p12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2" name="Google Shape;1262;p12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1263" name="Google Shape;1263;p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264" name="Google Shape;1264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1265" name="Google Shape;1265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6" name="Google Shape;1266;p12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67" name="Google Shape;1267;p12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1268" name="Google Shape;1268;p12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descr="iphone_stylized_small" id="1269" name="Google Shape;1269;p1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270" name="Google Shape;1270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1" name="Google Shape;1271;p12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descr="antenna_stylized" id="1272" name="Google Shape;1272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1273" name="Google Shape;1273;p1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flipH="1" rot="109064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4" name="Google Shape;1274;p12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1275" name="Google Shape;1275;p1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6" name="Google Shape;1276;p12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12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12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12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12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12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82" name="Google Shape;1282;p12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283" name="Google Shape;1283;p12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12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12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12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12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12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89" name="Google Shape;1289;p12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12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12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12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12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12"/>
              <p:cNvSpPr/>
              <p:nvPr/>
            </p:nvSpPr>
            <p:spPr>
              <a:xfrm flipH="1" rot="10800000">
                <a:off x="7758327" y="2638756"/>
                <a:ext cx="118410" cy="73535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12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descr="light2.png" id="1296" name="Google Shape;1296;p1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1297" name="Google Shape;1297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8" name="Google Shape;1298;p12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descr="car_icon_small" id="1299" name="Google Shape;1299;p1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1300" name="Google Shape;1300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01" name="Google Shape;1301;p12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1302" name="Google Shape;1302;p12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descr="antenna_stylized" id="1303" name="Google Shape;1303;p1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1304" name="Google Shape;1304;p1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 flipH="1" rot="109064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5" name="Google Shape;1305;p12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1306" name="Google Shape;1306;p1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7" name="Google Shape;1307;p12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12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12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12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12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12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3" name="Google Shape;1313;p12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314" name="Google Shape;1314;p12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12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12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12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12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12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20" name="Google Shape;1320;p12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12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12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12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12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12"/>
              <p:cNvSpPr/>
              <p:nvPr/>
            </p:nvSpPr>
            <p:spPr>
              <a:xfrm flipH="1" rot="10800000">
                <a:off x="7700668" y="3623055"/>
                <a:ext cx="77645" cy="5506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12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descr="desktop_computer_stylized_medium" id="1327" name="Google Shape;1327;p1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8" name="Google Shape;1328;p12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12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descr="fridge2.png" id="1330" name="Google Shape;1330;p1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1331" name="Google Shape;1331;p1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32" name="Google Shape;1332;p12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1333" name="Google Shape;1333;p12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1334" name="Google Shape;1334;p12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335" name="Google Shape;1335;p12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1336" name="Google Shape;1336;p1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37" name="Google Shape;1337;p1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38" name="Google Shape;1338;p1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339" name="Google Shape;1339;p12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1340" name="Google Shape;1340;p12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341" name="Google Shape;1341;p12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1342" name="Google Shape;1342;p1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43" name="Google Shape;1343;p1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44" name="Google Shape;1344;p1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345" name="Google Shape;1345;p12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1346" name="Google Shape;1346;p1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1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1" name="Google Shape;1351;p1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352" name="Google Shape;1352;p1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1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4" name="Google Shape;1354;p1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5" name="Google Shape;1355;p1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356" name="Google Shape;1356;p1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1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8" name="Google Shape;1358;p1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0" name="Google Shape;1360;p1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361" name="Google Shape;1361;p1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1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3" name="Google Shape;1363;p1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4" name="Google Shape;1364;p1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365" name="Google Shape;1365;p1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1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7" name="Google Shape;1367;p1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8" name="Google Shape;1378;p12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descr="desktop_computer_stylized_medium" id="1379" name="Google Shape;1379;p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0" name="Google Shape;1380;p1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2"/>
          <p:cNvGrpSpPr/>
          <p:nvPr/>
        </p:nvGrpSpPr>
        <p:grpSpPr>
          <a:xfrm>
            <a:off x="9010801" y="5861358"/>
            <a:ext cx="310186" cy="312008"/>
            <a:chOff x="877" y="1008"/>
            <a:chExt cx="2747" cy="2626"/>
          </a:xfrm>
        </p:grpSpPr>
        <p:pic>
          <p:nvPicPr>
            <p:cNvPr descr="antenna_stylized" id="1382" name="Google Shape;1382;p1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1383" name="Google Shape;1383;p1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4" name="Google Shape;1384;p12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1385" name="Google Shape;1385;p1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12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12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12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2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2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2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2" name="Google Shape;1392;p12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393" name="Google Shape;1393;p12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12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12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12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12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12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9" name="Google Shape;1399;p12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12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12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12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12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12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12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descr="desktop_computer_stylized_medium" id="1406" name="Google Shape;1406;p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7" name="Google Shape;1407;p1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12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descr="desktop_computer_stylized_medium" id="1409" name="Google Shape;1409;p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1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12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descr="desktop_computer_stylized_medium" id="1412" name="Google Shape;1412;p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3" name="Google Shape;1413;p1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12"/>
          <p:cNvGrpSpPr/>
          <p:nvPr/>
        </p:nvGrpSpPr>
        <p:grpSpPr>
          <a:xfrm>
            <a:off x="9647169" y="6015687"/>
            <a:ext cx="319264" cy="256836"/>
            <a:chOff x="877" y="1008"/>
            <a:chExt cx="2747" cy="2626"/>
          </a:xfrm>
        </p:grpSpPr>
        <p:pic>
          <p:nvPicPr>
            <p:cNvPr descr="antenna_stylized" id="1415" name="Google Shape;1415;p1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1416" name="Google Shape;1416;p1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Google Shape;1417;p12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1418" name="Google Shape;1418;p1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9" name="Google Shape;1419;p12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12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12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2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12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12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25" name="Google Shape;1425;p12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426" name="Google Shape;1426;p12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12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12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12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12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12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2" name="Google Shape;1432;p12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12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12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12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2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2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8" name="Google Shape;1438;p12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439" name="Google Shape;1439;p1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1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1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4" name="Google Shape;1444;p1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445" name="Google Shape;1445;p1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1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7" name="Google Shape;1447;p1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8" name="Google Shape;1448;p1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449" name="Google Shape;1449;p1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1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1" name="Google Shape;1451;p1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3" name="Google Shape;1453;p1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454" name="Google Shape;1454;p1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1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6" name="Google Shape;1456;p1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7" name="Google Shape;1457;p1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458" name="Google Shape;1458;p1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1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0" name="Google Shape;1460;p1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1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1" name="Google Shape;1471;p12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1472" name="Google Shape;1472;p12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73" name="Google Shape;1473;p12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474" name="Google Shape;1474;p12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5" name="Google Shape;1475;p12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6" name="Google Shape;1476;p12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12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12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9" name="Google Shape;1479;p12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12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1" name="Google Shape;1481;p12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2" name="Google Shape;1482;p12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12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4" name="Google Shape;1484;p12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5" name="Google Shape;1485;p12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12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12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12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1489" name="Google Shape;1489;p1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490" name="Google Shape;1490;p1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1" name="Google Shape;1491;p12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492" name="Google Shape;1492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493" name="Google Shape;1493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494" name="Google Shape;1494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95" name="Google Shape;1495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9" name="Google Shape;1499;p12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500" name="Google Shape;1500;p12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12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02" name="Google Shape;1502;p12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03" name="Google Shape;1503;p12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12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07" name="Google Shape;1507;p12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508" name="Google Shape;1508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09" name="Google Shape;1509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10" name="Google Shape;1510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11" name="Google Shape;1511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15" name="Google Shape;1515;p12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516" name="Google Shape;1516;p12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12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18" name="Google Shape;1518;p12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19" name="Google Shape;1519;p12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12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12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12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23" name="Google Shape;1523;p12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524" name="Google Shape;1524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25" name="Google Shape;1525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26" name="Google Shape;1526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27" name="Google Shape;1527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31" name="Google Shape;1531;p12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532" name="Google Shape;1532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33" name="Google Shape;1533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34" name="Google Shape;1534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35" name="Google Shape;1535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39" name="Google Shape;1539;p12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42" name="Google Shape;1542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43" name="Google Shape;1543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47" name="Google Shape;1547;p12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548" name="Google Shape;1548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49" name="Google Shape;1549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50" name="Google Shape;1550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51" name="Google Shape;1551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5" name="Google Shape;1555;p12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556" name="Google Shape;1556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57" name="Google Shape;1557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58" name="Google Shape;1558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59" name="Google Shape;1559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0" name="Google Shape;1560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1" name="Google Shape;1561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3" name="Google Shape;1563;p12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564" name="Google Shape;1564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65" name="Google Shape;1565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66" name="Google Shape;1566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7" name="Google Shape;1567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8" name="Google Shape;1568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9" name="Google Shape;1569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0" name="Google Shape;1570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71" name="Google Shape;1571;p12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572" name="Google Shape;1572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73" name="Google Shape;1573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74" name="Google Shape;1574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75" name="Google Shape;1575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79" name="Google Shape;1579;p12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580" name="Google Shape;1580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81" name="Google Shape;1581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82" name="Google Shape;1582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83" name="Google Shape;1583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87" name="Google Shape;1587;p12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588" name="Google Shape;1588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89" name="Google Shape;1589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90" name="Google Shape;1590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91" name="Google Shape;1591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95" name="Google Shape;1595;p12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596" name="Google Shape;1596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97" name="Google Shape;1597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98" name="Google Shape;1598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99" name="Google Shape;1599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0" name="Google Shape;1600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1" name="Google Shape;1601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2" name="Google Shape;1602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03" name="Google Shape;1603;p12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604" name="Google Shape;1604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05" name="Google Shape;1605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06" name="Google Shape;1606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7" name="Google Shape;1607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9" name="Google Shape;1609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11" name="Google Shape;1611;p12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612" name="Google Shape;1612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13" name="Google Shape;1613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14" name="Google Shape;1614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15" name="Google Shape;1615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6" name="Google Shape;1616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7" name="Google Shape;1617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19" name="Google Shape;1619;p12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620" name="Google Shape;1620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21" name="Google Shape;1621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22" name="Google Shape;1622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23" name="Google Shape;1623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27" name="Google Shape;1627;p12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628" name="Google Shape;1628;p1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29" name="Google Shape;1629;p1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30" name="Google Shape;1630;p1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31" name="Google Shape;1631;p1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p1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3" name="Google Shape;1633;p1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1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35" name="Google Shape;1635;p12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636" name="Google Shape;1636;p12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37" name="Google Shape;1637;p12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8" name="Google Shape;1638;p12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39" name="Google Shape;1639;p12"/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1640" name="Google Shape;1640;p12"/>
            <p:cNvCxnSpPr/>
            <p:nvPr/>
          </p:nvCxnSpPr>
          <p:spPr>
            <a:xfrm>
              <a:off x="7631020" y="2787535"/>
              <a:ext cx="11495" cy="663792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41" name="Google Shape;1641;p12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42" name="Google Shape;1642;p12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43" name="Google Shape;1643;p12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644" name="Google Shape;1644;p12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45" name="Google Shape;1645;p12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46" name="Google Shape;1646;p12"/>
            <p:cNvCxnSpPr/>
            <p:nvPr/>
          </p:nvCxnSpPr>
          <p:spPr>
            <a:xfrm flipH="1" rot="10800000">
              <a:off x="10569552" y="2937299"/>
              <a:ext cx="405322" cy="14757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47" name="Google Shape;1647;p12"/>
          <p:cNvSpPr txBox="1"/>
          <p:nvPr/>
        </p:nvSpPr>
        <p:spPr>
          <a:xfrm>
            <a:off x="868663" y="3677908"/>
            <a:ext cx="5394571" cy="2721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</a:t>
            </a: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programming interface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distributed applications: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“hooks” allowing sending/receiving  apps to “connect” to, use  Internet transport service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service options, analogous to postal service</a:t>
            </a:r>
            <a:endParaRPr/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1" name="Shape 9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2" name="Google Shape;9142;p66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9143" name="Google Shape;9143;p6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44" name="Google Shape;9144;p66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9145" name="Google Shape;914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0" name="Shape 9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1" name="Google Shape;9151;p6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Network security</a:t>
            </a:r>
            <a:endParaRPr sz="4400"/>
          </a:p>
        </p:txBody>
      </p:sp>
      <p:sp>
        <p:nvSpPr>
          <p:cNvPr id="9152" name="Google Shape;9152;p67"/>
          <p:cNvSpPr txBox="1"/>
          <p:nvPr/>
        </p:nvSpPr>
        <p:spPr>
          <a:xfrm>
            <a:off x="980180" y="1520385"/>
            <a:ext cx="10342830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not originally designed with (much) security in mind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vision: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“a group of mutually trusting users attached to a transparent network” ☺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protocol designers playing “catch-up”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considerations in all layers!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now need to think about: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bad guys can attack computer networks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can defend networks against attacks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design architectures that are immune to attacks</a:t>
            </a:r>
            <a:endParaRPr/>
          </a:p>
        </p:txBody>
      </p:sp>
      <p:sp>
        <p:nvSpPr>
          <p:cNvPr id="9153" name="Google Shape;9153;p6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8" name="Shape 9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9" name="Google Shape;9159;p6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Network security</a:t>
            </a:r>
            <a:endParaRPr sz="4400"/>
          </a:p>
        </p:txBody>
      </p:sp>
      <p:sp>
        <p:nvSpPr>
          <p:cNvPr id="9160" name="Google Shape;9160;p68"/>
          <p:cNvSpPr txBox="1"/>
          <p:nvPr/>
        </p:nvSpPr>
        <p:spPr>
          <a:xfrm>
            <a:off x="980180" y="1520385"/>
            <a:ext cx="10342830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not originally designed with (much) security in mind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vision: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“a group of mutually trusting users attached to a transparent network” ☺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protocol designers playing “catch-up”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 considerations in all layers!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now need to think about: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bad guys can attack computer networks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we can defend networks against attacks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design architectures that are immune to attacks</a:t>
            </a:r>
            <a:endParaRPr/>
          </a:p>
        </p:txBody>
      </p:sp>
      <p:sp>
        <p:nvSpPr>
          <p:cNvPr id="9161" name="Google Shape;9161;p6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6" name="Shape 9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7" name="Google Shape;9167;p6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</a:t>
            </a:r>
            <a:r>
              <a:rPr lang="en-US"/>
              <a:t>g</a:t>
            </a:r>
            <a:r>
              <a:rPr lang="en-US" sz="4400"/>
              <a:t>uys: packet </a:t>
            </a:r>
            <a:r>
              <a:rPr lang="en-US"/>
              <a:t>i</a:t>
            </a:r>
            <a:r>
              <a:rPr lang="en-US" sz="4400"/>
              <a:t>nterception</a:t>
            </a:r>
            <a:endParaRPr sz="4400"/>
          </a:p>
        </p:txBody>
      </p:sp>
      <p:sp>
        <p:nvSpPr>
          <p:cNvPr id="9168" name="Google Shape;9168;p69"/>
          <p:cNvSpPr txBox="1"/>
          <p:nvPr/>
        </p:nvSpPr>
        <p:spPr>
          <a:xfrm>
            <a:off x="841312" y="1344535"/>
            <a:ext cx="10342830" cy="208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packet “sniffing”: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 media (shared Ethernet, wireless)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promiscuous network interface reads/records all packets (e.g., including passwords!) passing by</a:t>
            </a:r>
            <a:endParaRPr/>
          </a:p>
        </p:txBody>
      </p:sp>
      <p:grpSp>
        <p:nvGrpSpPr>
          <p:cNvPr id="9169" name="Google Shape;9169;p69"/>
          <p:cNvGrpSpPr/>
          <p:nvPr/>
        </p:nvGrpSpPr>
        <p:grpSpPr>
          <a:xfrm flipH="1">
            <a:off x="5864103" y="3398264"/>
            <a:ext cx="735012" cy="681037"/>
            <a:chOff x="-44" y="1473"/>
            <a:chExt cx="981" cy="1105"/>
          </a:xfrm>
        </p:grpSpPr>
        <p:pic>
          <p:nvPicPr>
            <p:cNvPr descr="desktop_computer_stylized_medium" id="9170" name="Google Shape;9170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1" name="Google Shape;9171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72" name="Google Shape;9172;p69"/>
          <p:cNvSpPr/>
          <p:nvPr/>
        </p:nvSpPr>
        <p:spPr>
          <a:xfrm>
            <a:off x="3359028" y="4133276"/>
            <a:ext cx="4587875" cy="728663"/>
          </a:xfrm>
          <a:custGeom>
            <a:rect b="b" l="l" r="r" t="t"/>
            <a:pathLst>
              <a:path extrusionOk="0" h="459" w="2620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3" name="Google Shape;9173;p69"/>
          <p:cNvSpPr/>
          <p:nvPr/>
        </p:nvSpPr>
        <p:spPr>
          <a:xfrm>
            <a:off x="6191128" y="4003101"/>
            <a:ext cx="4762" cy="522288"/>
          </a:xfrm>
          <a:custGeom>
            <a:rect b="b" l="l" r="r" t="t"/>
            <a:pathLst>
              <a:path extrusionOk="0" h="329" w="3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74" name="Google Shape;9174;p69"/>
          <p:cNvCxnSpPr/>
          <p:nvPr/>
        </p:nvCxnSpPr>
        <p:spPr>
          <a:xfrm rot="10800000">
            <a:off x="4533778" y="4525389"/>
            <a:ext cx="0" cy="37465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5" name="Google Shape;9175;p69"/>
          <p:cNvCxnSpPr/>
          <p:nvPr/>
        </p:nvCxnSpPr>
        <p:spPr>
          <a:xfrm rot="10800000">
            <a:off x="4552828" y="5236589"/>
            <a:ext cx="0" cy="24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76" name="Google Shape;9176;p69"/>
          <p:cNvSpPr txBox="1"/>
          <p:nvPr/>
        </p:nvSpPr>
        <p:spPr>
          <a:xfrm>
            <a:off x="2816103" y="3422076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177" name="Google Shape;9177;p69"/>
          <p:cNvSpPr txBox="1"/>
          <p:nvPr/>
        </p:nvSpPr>
        <p:spPr>
          <a:xfrm>
            <a:off x="8285040" y="4885751"/>
            <a:ext cx="3889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178" name="Google Shape;9178;p69"/>
          <p:cNvSpPr txBox="1"/>
          <p:nvPr/>
        </p:nvSpPr>
        <p:spPr>
          <a:xfrm>
            <a:off x="6383215" y="3399851"/>
            <a:ext cx="4048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grpSp>
        <p:nvGrpSpPr>
          <p:cNvPr id="9179" name="Google Shape;9179;p69"/>
          <p:cNvGrpSpPr/>
          <p:nvPr/>
        </p:nvGrpSpPr>
        <p:grpSpPr>
          <a:xfrm>
            <a:off x="5156078" y="4004689"/>
            <a:ext cx="2635250" cy="984250"/>
            <a:chOff x="5156078" y="4004689"/>
            <a:chExt cx="2635250" cy="984250"/>
          </a:xfrm>
        </p:grpSpPr>
        <p:grpSp>
          <p:nvGrpSpPr>
            <p:cNvPr id="9180" name="Google Shape;9180;p69"/>
            <p:cNvGrpSpPr/>
            <p:nvPr/>
          </p:nvGrpSpPr>
          <p:grpSpPr>
            <a:xfrm>
              <a:off x="5187828" y="4652389"/>
              <a:ext cx="2295525" cy="336550"/>
              <a:chOff x="2418" y="3342"/>
              <a:chExt cx="1446" cy="212"/>
            </a:xfrm>
          </p:grpSpPr>
          <p:sp>
            <p:nvSpPr>
              <p:cNvPr id="9181" name="Google Shape;9181;p69"/>
              <p:cNvSpPr/>
              <p:nvPr/>
            </p:nvSpPr>
            <p:spPr>
              <a:xfrm>
                <a:off x="2463" y="3366"/>
                <a:ext cx="1356" cy="174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9182" name="Google Shape;9182;p69"/>
              <p:cNvCxnSpPr/>
              <p:nvPr/>
            </p:nvCxnSpPr>
            <p:spPr>
              <a:xfrm>
                <a:off x="2784" y="3372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3" name="Google Shape;9183;p69"/>
              <p:cNvCxnSpPr/>
              <p:nvPr/>
            </p:nvCxnSpPr>
            <p:spPr>
              <a:xfrm>
                <a:off x="3186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4" name="Google Shape;9184;p69"/>
              <p:cNvCxnSpPr/>
              <p:nvPr/>
            </p:nvCxnSpPr>
            <p:spPr>
              <a:xfrm>
                <a:off x="3321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85" name="Google Shape;9185;p69"/>
              <p:cNvSpPr txBox="1"/>
              <p:nvPr/>
            </p:nvSpPr>
            <p:spPr>
              <a:xfrm>
                <a:off x="2418" y="3342"/>
                <a:ext cx="144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src:B dest:A     payload</a:t>
                </a:r>
                <a:endParaRPr b="0" i="0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9186" name="Google Shape;9186;p69"/>
            <p:cNvSpPr/>
            <p:nvPr/>
          </p:nvSpPr>
          <p:spPr>
            <a:xfrm>
              <a:off x="5156078" y="4607939"/>
              <a:ext cx="2635250" cy="241300"/>
            </a:xfrm>
            <a:custGeom>
              <a:rect b="b" l="l" r="r" t="t"/>
              <a:pathLst>
                <a:path extrusionOk="0" h="152" w="1660">
                  <a:moveTo>
                    <a:pt x="1660" y="152"/>
                  </a:moveTo>
                  <a:lnTo>
                    <a:pt x="166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87" name="Google Shape;9187;p69"/>
            <p:cNvCxnSpPr/>
            <p:nvPr/>
          </p:nvCxnSpPr>
          <p:spPr>
            <a:xfrm rot="10800000">
              <a:off x="6299078" y="4004689"/>
              <a:ext cx="0" cy="60325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9188" name="Google Shape;918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1090" y="3466526"/>
            <a:ext cx="471488" cy="442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89" name="Google Shape;9189;p69"/>
          <p:cNvGrpSpPr/>
          <p:nvPr/>
        </p:nvGrpSpPr>
        <p:grpSpPr>
          <a:xfrm>
            <a:off x="3184403" y="3460176"/>
            <a:ext cx="365125" cy="712788"/>
            <a:chOff x="4140" y="429"/>
            <a:chExt cx="1425" cy="2396"/>
          </a:xfrm>
        </p:grpSpPr>
        <p:sp>
          <p:nvSpPr>
            <p:cNvPr id="9190" name="Google Shape;9190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1" name="Google Shape;9191;p69"/>
            <p:cNvSpPr/>
            <p:nvPr/>
          </p:nvSpPr>
          <p:spPr>
            <a:xfrm>
              <a:off x="4208" y="429"/>
              <a:ext cx="1047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2" name="Google Shape;9192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4214" y="690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95" name="Google Shape;9195;p69"/>
            <p:cNvGrpSpPr/>
            <p:nvPr/>
          </p:nvGrpSpPr>
          <p:grpSpPr>
            <a:xfrm>
              <a:off x="4747" y="669"/>
              <a:ext cx="583" cy="144"/>
              <a:chOff x="612" y="2569"/>
              <a:chExt cx="727" cy="138"/>
            </a:xfrm>
          </p:grpSpPr>
          <p:sp>
            <p:nvSpPr>
              <p:cNvPr id="9196" name="Google Shape;9196;p69"/>
              <p:cNvSpPr/>
              <p:nvPr/>
            </p:nvSpPr>
            <p:spPr>
              <a:xfrm>
                <a:off x="612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7" name="Google Shape;9197;p69"/>
              <p:cNvSpPr/>
              <p:nvPr/>
            </p:nvSpPr>
            <p:spPr>
              <a:xfrm>
                <a:off x="627" y="2584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98" name="Google Shape;9198;p69"/>
            <p:cNvSpPr/>
            <p:nvPr/>
          </p:nvSpPr>
          <p:spPr>
            <a:xfrm>
              <a:off x="4227" y="1021"/>
              <a:ext cx="595" cy="4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99" name="Google Shape;9199;p69"/>
            <p:cNvGrpSpPr/>
            <p:nvPr/>
          </p:nvGrpSpPr>
          <p:grpSpPr>
            <a:xfrm>
              <a:off x="4747" y="995"/>
              <a:ext cx="583" cy="133"/>
              <a:chOff x="614" y="2569"/>
              <a:chExt cx="727" cy="138"/>
            </a:xfrm>
          </p:grpSpPr>
          <p:sp>
            <p:nvSpPr>
              <p:cNvPr id="9200" name="Google Shape;9200;p69"/>
              <p:cNvSpPr/>
              <p:nvPr/>
            </p:nvSpPr>
            <p:spPr>
              <a:xfrm>
                <a:off x="614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1" name="Google Shape;9201;p69"/>
              <p:cNvSpPr/>
              <p:nvPr/>
            </p:nvSpPr>
            <p:spPr>
              <a:xfrm>
                <a:off x="630" y="2585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02" name="Google Shape;9202;p69"/>
            <p:cNvSpPr/>
            <p:nvPr/>
          </p:nvSpPr>
          <p:spPr>
            <a:xfrm>
              <a:off x="4214" y="1358"/>
              <a:ext cx="601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4227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04" name="Google Shape;9204;p69"/>
            <p:cNvGrpSpPr/>
            <p:nvPr/>
          </p:nvGrpSpPr>
          <p:grpSpPr>
            <a:xfrm>
              <a:off x="4735" y="1629"/>
              <a:ext cx="582" cy="150"/>
              <a:chOff x="614" y="2570"/>
              <a:chExt cx="725" cy="138"/>
            </a:xfrm>
          </p:grpSpPr>
          <p:sp>
            <p:nvSpPr>
              <p:cNvPr id="9205" name="Google Shape;9205;p69"/>
              <p:cNvSpPr/>
              <p:nvPr/>
            </p:nvSpPr>
            <p:spPr>
              <a:xfrm>
                <a:off x="614" y="2570"/>
                <a:ext cx="725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6" name="Google Shape;9206;p69"/>
              <p:cNvSpPr/>
              <p:nvPr/>
            </p:nvSpPr>
            <p:spPr>
              <a:xfrm>
                <a:off x="629" y="2585"/>
                <a:ext cx="695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07" name="Google Shape;9207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08" name="Google Shape;9208;p69"/>
            <p:cNvGrpSpPr/>
            <p:nvPr/>
          </p:nvGrpSpPr>
          <p:grpSpPr>
            <a:xfrm>
              <a:off x="4741" y="1325"/>
              <a:ext cx="582" cy="139"/>
              <a:chOff x="616" y="2566"/>
              <a:chExt cx="725" cy="139"/>
            </a:xfrm>
          </p:grpSpPr>
          <p:sp>
            <p:nvSpPr>
              <p:cNvPr id="9209" name="Google Shape;9209;p69"/>
              <p:cNvSpPr/>
              <p:nvPr/>
            </p:nvSpPr>
            <p:spPr>
              <a:xfrm>
                <a:off x="616" y="256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0" name="Google Shape;9210;p69"/>
              <p:cNvSpPr/>
              <p:nvPr/>
            </p:nvSpPr>
            <p:spPr>
              <a:xfrm>
                <a:off x="632" y="2583"/>
                <a:ext cx="695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11" name="Google Shape;9211;p69"/>
            <p:cNvSpPr/>
            <p:nvPr/>
          </p:nvSpPr>
          <p:spPr>
            <a:xfrm>
              <a:off x="5249" y="429"/>
              <a:ext cx="68" cy="2289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4" name="Google Shape;9214;p69"/>
            <p:cNvSpPr/>
            <p:nvPr/>
          </p:nvSpPr>
          <p:spPr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5" name="Google Shape;9215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4208" y="2713"/>
              <a:ext cx="1066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8" name="Google Shape;9218;p69"/>
            <p:cNvSpPr/>
            <p:nvPr/>
          </p:nvSpPr>
          <p:spPr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9" name="Google Shape;9219;p69"/>
            <p:cNvSpPr/>
            <p:nvPr/>
          </p:nvSpPr>
          <p:spPr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0" name="Google Shape;9220;p69"/>
            <p:cNvSpPr/>
            <p:nvPr/>
          </p:nvSpPr>
          <p:spPr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1" name="Google Shape;9221;p69"/>
            <p:cNvSpPr/>
            <p:nvPr/>
          </p:nvSpPr>
          <p:spPr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2" name="Google Shape;9222;p69"/>
          <p:cNvGrpSpPr/>
          <p:nvPr/>
        </p:nvGrpSpPr>
        <p:grpSpPr>
          <a:xfrm flipH="1">
            <a:off x="7677028" y="4777801"/>
            <a:ext cx="735012" cy="681038"/>
            <a:chOff x="-44" y="1473"/>
            <a:chExt cx="981" cy="1105"/>
          </a:xfrm>
        </p:grpSpPr>
        <p:pic>
          <p:nvPicPr>
            <p:cNvPr descr="desktop_computer_stylized_medium" id="9223" name="Google Shape;9223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4" name="Google Shape;9224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5" name="Google Shape;9225;p69"/>
          <p:cNvGrpSpPr/>
          <p:nvPr/>
        </p:nvGrpSpPr>
        <p:grpSpPr>
          <a:xfrm>
            <a:off x="1456133" y="5624388"/>
            <a:ext cx="10506683" cy="1029566"/>
            <a:chOff x="1456133" y="5624388"/>
            <a:chExt cx="10506683" cy="1029566"/>
          </a:xfrm>
        </p:grpSpPr>
        <p:sp>
          <p:nvSpPr>
            <p:cNvPr id="9226" name="Google Shape;9226;p69"/>
            <p:cNvSpPr/>
            <p:nvPr/>
          </p:nvSpPr>
          <p:spPr>
            <a:xfrm>
              <a:off x="1712057" y="5737966"/>
              <a:ext cx="10250759" cy="9159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Wireshark software used for our end-of-chapter labs is a (free) packet-sniffer</a:t>
              </a:r>
              <a:endParaRPr/>
            </a:p>
            <a:p>
              <a:pPr indent="-285750" lvl="1" marL="742950" marR="0" rtl="0" algn="l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ED7D31"/>
                </a:buClr>
                <a:buSzPts val="135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Image result for wireshark logo" id="9227" name="Google Shape;9227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56133" y="5624388"/>
              <a:ext cx="667509" cy="667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28" name="Google Shape;9228;p69"/>
          <p:cNvGrpSpPr/>
          <p:nvPr/>
        </p:nvGrpSpPr>
        <p:grpSpPr>
          <a:xfrm>
            <a:off x="4054353" y="4784334"/>
            <a:ext cx="958850" cy="476251"/>
            <a:chOff x="7493876" y="2774731"/>
            <a:chExt cx="1481958" cy="894622"/>
          </a:xfrm>
        </p:grpSpPr>
        <p:sp>
          <p:nvSpPr>
            <p:cNvPr id="9229" name="Google Shape;9229;p6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230" name="Google Shape;9230;p6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231" name="Google Shape;9231;p6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32" name="Google Shape;9232;p6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3" name="Google Shape;9233;p6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4" name="Google Shape;9234;p6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5" name="Google Shape;9235;p6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36" name="Google Shape;9236;p6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1" name="Shape 9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Google Shape;9242;p7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guys:  fake identity</a:t>
            </a:r>
            <a:endParaRPr sz="4400"/>
          </a:p>
        </p:txBody>
      </p:sp>
      <p:sp>
        <p:nvSpPr>
          <p:cNvPr id="9243" name="Google Shape;9243;p70"/>
          <p:cNvSpPr txBox="1"/>
          <p:nvPr/>
        </p:nvSpPr>
        <p:spPr>
          <a:xfrm>
            <a:off x="774909" y="1560282"/>
            <a:ext cx="10342830" cy="208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IP spoofing:</a:t>
            </a: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injection of packet with false source address</a:t>
            </a:r>
            <a:endParaRPr/>
          </a:p>
        </p:txBody>
      </p:sp>
      <p:grpSp>
        <p:nvGrpSpPr>
          <p:cNvPr id="9244" name="Google Shape;9244;p70"/>
          <p:cNvGrpSpPr/>
          <p:nvPr/>
        </p:nvGrpSpPr>
        <p:grpSpPr>
          <a:xfrm flipH="1">
            <a:off x="5850455" y="3016127"/>
            <a:ext cx="735012" cy="681037"/>
            <a:chOff x="-44" y="1473"/>
            <a:chExt cx="981" cy="1105"/>
          </a:xfrm>
        </p:grpSpPr>
        <p:pic>
          <p:nvPicPr>
            <p:cNvPr descr="desktop_computer_stylized_medium" id="9245" name="Google Shape;9245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6" name="Google Shape;9246;p7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7" name="Google Shape;9247;p70"/>
          <p:cNvSpPr/>
          <p:nvPr/>
        </p:nvSpPr>
        <p:spPr>
          <a:xfrm>
            <a:off x="3345380" y="3751139"/>
            <a:ext cx="4587875" cy="728663"/>
          </a:xfrm>
          <a:custGeom>
            <a:rect b="b" l="l" r="r" t="t"/>
            <a:pathLst>
              <a:path extrusionOk="0" h="459" w="2620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8" name="Google Shape;9248;p70"/>
          <p:cNvSpPr/>
          <p:nvPr/>
        </p:nvSpPr>
        <p:spPr>
          <a:xfrm>
            <a:off x="6177480" y="3620964"/>
            <a:ext cx="4762" cy="522288"/>
          </a:xfrm>
          <a:custGeom>
            <a:rect b="b" l="l" r="r" t="t"/>
            <a:pathLst>
              <a:path extrusionOk="0" h="329" w="3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9" name="Google Shape;9249;p70"/>
          <p:cNvCxnSpPr/>
          <p:nvPr/>
        </p:nvCxnSpPr>
        <p:spPr>
          <a:xfrm rot="10800000">
            <a:off x="4520130" y="4143252"/>
            <a:ext cx="0" cy="37465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0" name="Google Shape;9250;p70"/>
          <p:cNvCxnSpPr/>
          <p:nvPr/>
        </p:nvCxnSpPr>
        <p:spPr>
          <a:xfrm rot="10800000">
            <a:off x="4539180" y="4854452"/>
            <a:ext cx="0" cy="24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1" name="Google Shape;9251;p70"/>
          <p:cNvSpPr txBox="1"/>
          <p:nvPr/>
        </p:nvSpPr>
        <p:spPr>
          <a:xfrm>
            <a:off x="2802455" y="3039939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252" name="Google Shape;9252;p70"/>
          <p:cNvSpPr txBox="1"/>
          <p:nvPr/>
        </p:nvSpPr>
        <p:spPr>
          <a:xfrm>
            <a:off x="8271392" y="4503614"/>
            <a:ext cx="3889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253" name="Google Shape;9253;p70"/>
          <p:cNvSpPr txBox="1"/>
          <p:nvPr/>
        </p:nvSpPr>
        <p:spPr>
          <a:xfrm>
            <a:off x="6369567" y="3017714"/>
            <a:ext cx="4048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pic>
        <p:nvPicPr>
          <p:cNvPr id="9254" name="Google Shape;925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7442" y="3084389"/>
            <a:ext cx="471488" cy="442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5" name="Google Shape;9255;p70"/>
          <p:cNvGrpSpPr/>
          <p:nvPr/>
        </p:nvGrpSpPr>
        <p:grpSpPr>
          <a:xfrm>
            <a:off x="3170755" y="3078039"/>
            <a:ext cx="365125" cy="712788"/>
            <a:chOff x="4140" y="429"/>
            <a:chExt cx="1425" cy="2396"/>
          </a:xfrm>
        </p:grpSpPr>
        <p:sp>
          <p:nvSpPr>
            <p:cNvPr id="9256" name="Google Shape;9256;p7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7" name="Google Shape;9257;p70"/>
            <p:cNvSpPr/>
            <p:nvPr/>
          </p:nvSpPr>
          <p:spPr>
            <a:xfrm>
              <a:off x="4208" y="429"/>
              <a:ext cx="1047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8" name="Google Shape;9258;p7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9" name="Google Shape;9259;p7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0" name="Google Shape;9260;p70"/>
            <p:cNvSpPr/>
            <p:nvPr/>
          </p:nvSpPr>
          <p:spPr>
            <a:xfrm>
              <a:off x="4214" y="690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61" name="Google Shape;9261;p70"/>
            <p:cNvGrpSpPr/>
            <p:nvPr/>
          </p:nvGrpSpPr>
          <p:grpSpPr>
            <a:xfrm>
              <a:off x="4747" y="669"/>
              <a:ext cx="583" cy="144"/>
              <a:chOff x="612" y="2569"/>
              <a:chExt cx="727" cy="138"/>
            </a:xfrm>
          </p:grpSpPr>
          <p:sp>
            <p:nvSpPr>
              <p:cNvPr id="9262" name="Google Shape;9262;p70"/>
              <p:cNvSpPr/>
              <p:nvPr/>
            </p:nvSpPr>
            <p:spPr>
              <a:xfrm>
                <a:off x="612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3" name="Google Shape;9263;p70"/>
              <p:cNvSpPr/>
              <p:nvPr/>
            </p:nvSpPr>
            <p:spPr>
              <a:xfrm>
                <a:off x="627" y="2584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64" name="Google Shape;9264;p70"/>
            <p:cNvSpPr/>
            <p:nvPr/>
          </p:nvSpPr>
          <p:spPr>
            <a:xfrm>
              <a:off x="4227" y="1021"/>
              <a:ext cx="595" cy="4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65" name="Google Shape;9265;p70"/>
            <p:cNvGrpSpPr/>
            <p:nvPr/>
          </p:nvGrpSpPr>
          <p:grpSpPr>
            <a:xfrm>
              <a:off x="4747" y="995"/>
              <a:ext cx="583" cy="133"/>
              <a:chOff x="614" y="2569"/>
              <a:chExt cx="727" cy="138"/>
            </a:xfrm>
          </p:grpSpPr>
          <p:sp>
            <p:nvSpPr>
              <p:cNvPr id="9266" name="Google Shape;9266;p70"/>
              <p:cNvSpPr/>
              <p:nvPr/>
            </p:nvSpPr>
            <p:spPr>
              <a:xfrm>
                <a:off x="614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7" name="Google Shape;9267;p70"/>
              <p:cNvSpPr/>
              <p:nvPr/>
            </p:nvSpPr>
            <p:spPr>
              <a:xfrm>
                <a:off x="630" y="2585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68" name="Google Shape;9268;p70"/>
            <p:cNvSpPr/>
            <p:nvPr/>
          </p:nvSpPr>
          <p:spPr>
            <a:xfrm>
              <a:off x="4214" y="1358"/>
              <a:ext cx="601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9" name="Google Shape;9269;p70"/>
            <p:cNvSpPr/>
            <p:nvPr/>
          </p:nvSpPr>
          <p:spPr>
            <a:xfrm>
              <a:off x="4227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0" name="Google Shape;9270;p70"/>
            <p:cNvGrpSpPr/>
            <p:nvPr/>
          </p:nvGrpSpPr>
          <p:grpSpPr>
            <a:xfrm>
              <a:off x="4735" y="1629"/>
              <a:ext cx="582" cy="150"/>
              <a:chOff x="614" y="2570"/>
              <a:chExt cx="725" cy="138"/>
            </a:xfrm>
          </p:grpSpPr>
          <p:sp>
            <p:nvSpPr>
              <p:cNvPr id="9271" name="Google Shape;9271;p70"/>
              <p:cNvSpPr/>
              <p:nvPr/>
            </p:nvSpPr>
            <p:spPr>
              <a:xfrm>
                <a:off x="614" y="2570"/>
                <a:ext cx="725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2" name="Google Shape;9272;p70"/>
              <p:cNvSpPr/>
              <p:nvPr/>
            </p:nvSpPr>
            <p:spPr>
              <a:xfrm>
                <a:off x="629" y="2585"/>
                <a:ext cx="695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3" name="Google Shape;9273;p7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74" name="Google Shape;9274;p70"/>
            <p:cNvGrpSpPr/>
            <p:nvPr/>
          </p:nvGrpSpPr>
          <p:grpSpPr>
            <a:xfrm>
              <a:off x="4741" y="1325"/>
              <a:ext cx="582" cy="139"/>
              <a:chOff x="616" y="2566"/>
              <a:chExt cx="725" cy="139"/>
            </a:xfrm>
          </p:grpSpPr>
          <p:sp>
            <p:nvSpPr>
              <p:cNvPr id="9275" name="Google Shape;9275;p70"/>
              <p:cNvSpPr/>
              <p:nvPr/>
            </p:nvSpPr>
            <p:spPr>
              <a:xfrm>
                <a:off x="616" y="256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6" name="Google Shape;9276;p70"/>
              <p:cNvSpPr/>
              <p:nvPr/>
            </p:nvSpPr>
            <p:spPr>
              <a:xfrm>
                <a:off x="632" y="2583"/>
                <a:ext cx="695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7" name="Google Shape;9277;p70"/>
            <p:cNvSpPr/>
            <p:nvPr/>
          </p:nvSpPr>
          <p:spPr>
            <a:xfrm>
              <a:off x="5249" y="429"/>
              <a:ext cx="68" cy="2289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8" name="Google Shape;9278;p7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9" name="Google Shape;9279;p7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0" name="Google Shape;9280;p70"/>
            <p:cNvSpPr/>
            <p:nvPr/>
          </p:nvSpPr>
          <p:spPr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1" name="Google Shape;9281;p7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2" name="Google Shape;9282;p70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3" name="Google Shape;9283;p70"/>
            <p:cNvSpPr/>
            <p:nvPr/>
          </p:nvSpPr>
          <p:spPr>
            <a:xfrm>
              <a:off x="4208" y="2713"/>
              <a:ext cx="1066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4" name="Google Shape;9284;p70"/>
            <p:cNvSpPr/>
            <p:nvPr/>
          </p:nvSpPr>
          <p:spPr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5" name="Google Shape;9285;p70"/>
            <p:cNvSpPr/>
            <p:nvPr/>
          </p:nvSpPr>
          <p:spPr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6" name="Google Shape;9286;p70"/>
            <p:cNvSpPr/>
            <p:nvPr/>
          </p:nvSpPr>
          <p:spPr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7" name="Google Shape;9287;p70"/>
            <p:cNvSpPr/>
            <p:nvPr/>
          </p:nvSpPr>
          <p:spPr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8" name="Google Shape;9288;p70"/>
          <p:cNvGrpSpPr/>
          <p:nvPr/>
        </p:nvGrpSpPr>
        <p:grpSpPr>
          <a:xfrm flipH="1">
            <a:off x="7663380" y="4395664"/>
            <a:ext cx="735012" cy="681038"/>
            <a:chOff x="-44" y="1473"/>
            <a:chExt cx="981" cy="1105"/>
          </a:xfrm>
        </p:grpSpPr>
        <p:pic>
          <p:nvPicPr>
            <p:cNvPr descr="desktop_computer_stylized_medium" id="9289" name="Google Shape;9289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0" name="Google Shape;9290;p7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1" name="Google Shape;9291;p70"/>
          <p:cNvGrpSpPr/>
          <p:nvPr/>
        </p:nvGrpSpPr>
        <p:grpSpPr>
          <a:xfrm>
            <a:off x="4040705" y="4402197"/>
            <a:ext cx="958850" cy="476251"/>
            <a:chOff x="7493876" y="2774731"/>
            <a:chExt cx="1481958" cy="894622"/>
          </a:xfrm>
        </p:grpSpPr>
        <p:sp>
          <p:nvSpPr>
            <p:cNvPr id="9292" name="Google Shape;9292;p7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293" name="Google Shape;9293;p7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294" name="Google Shape;9294;p7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5" name="Google Shape;9295;p7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6" name="Google Shape;9296;p7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7" name="Google Shape;9297;p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8" name="Google Shape;9298;p7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99" name="Google Shape;9299;p70"/>
          <p:cNvGrpSpPr/>
          <p:nvPr/>
        </p:nvGrpSpPr>
        <p:grpSpPr>
          <a:xfrm>
            <a:off x="3280164" y="3584927"/>
            <a:ext cx="2967038" cy="819150"/>
            <a:chOff x="3293812" y="3967064"/>
            <a:chExt cx="2967038" cy="819150"/>
          </a:xfrm>
        </p:grpSpPr>
        <p:sp>
          <p:nvSpPr>
            <p:cNvPr id="9300" name="Google Shape;9300;p70"/>
            <p:cNvSpPr/>
            <p:nvPr/>
          </p:nvSpPr>
          <p:spPr>
            <a:xfrm>
              <a:off x="3293812" y="3967064"/>
              <a:ext cx="2967038" cy="704850"/>
            </a:xfrm>
            <a:custGeom>
              <a:rect b="b" l="l" r="r" t="t"/>
              <a:pathLst>
                <a:path extrusionOk="0" h="444" w="1869">
                  <a:moveTo>
                    <a:pt x="1869" y="0"/>
                  </a:moveTo>
                  <a:lnTo>
                    <a:pt x="1869" y="444"/>
                  </a:lnTo>
                  <a:lnTo>
                    <a:pt x="0" y="444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01" name="Google Shape;9301;p70"/>
            <p:cNvGrpSpPr/>
            <p:nvPr/>
          </p:nvGrpSpPr>
          <p:grpSpPr>
            <a:xfrm>
              <a:off x="3760537" y="4449664"/>
              <a:ext cx="2295525" cy="336550"/>
              <a:chOff x="2418" y="3342"/>
              <a:chExt cx="1446" cy="212"/>
            </a:xfrm>
          </p:grpSpPr>
          <p:sp>
            <p:nvSpPr>
              <p:cNvPr id="9302" name="Google Shape;9302;p70"/>
              <p:cNvSpPr/>
              <p:nvPr/>
            </p:nvSpPr>
            <p:spPr>
              <a:xfrm>
                <a:off x="2463" y="3366"/>
                <a:ext cx="1356" cy="174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9303" name="Google Shape;9303;p70"/>
              <p:cNvCxnSpPr/>
              <p:nvPr/>
            </p:nvCxnSpPr>
            <p:spPr>
              <a:xfrm>
                <a:off x="2784" y="3372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04" name="Google Shape;9304;p70"/>
              <p:cNvCxnSpPr/>
              <p:nvPr/>
            </p:nvCxnSpPr>
            <p:spPr>
              <a:xfrm>
                <a:off x="3186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05" name="Google Shape;9305;p70"/>
              <p:cNvCxnSpPr/>
              <p:nvPr/>
            </p:nvCxnSpPr>
            <p:spPr>
              <a:xfrm>
                <a:off x="3321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306" name="Google Shape;9306;p70"/>
              <p:cNvSpPr txBox="1"/>
              <p:nvPr/>
            </p:nvSpPr>
            <p:spPr>
              <a:xfrm>
                <a:off x="2418" y="3342"/>
                <a:ext cx="144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CC0000"/>
                    </a:solidFill>
                    <a:latin typeface="Arial"/>
                    <a:ea typeface="Arial"/>
                    <a:cs typeface="Arial"/>
                    <a:sym typeface="Arial"/>
                  </a:rPr>
                  <a:t>src:B</a:t>
                </a: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dest:A     payload</a:t>
                </a:r>
                <a:endParaRPr b="0" i="0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9307" name="Google Shape;9307;p7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2" name="Shape 9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3" name="Google Shape;9313;p7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guys: denial of service</a:t>
            </a:r>
            <a:endParaRPr/>
          </a:p>
        </p:txBody>
      </p:sp>
      <p:grpSp>
        <p:nvGrpSpPr>
          <p:cNvPr id="9314" name="Google Shape;9314;p71"/>
          <p:cNvGrpSpPr/>
          <p:nvPr/>
        </p:nvGrpSpPr>
        <p:grpSpPr>
          <a:xfrm flipH="1">
            <a:off x="7546011" y="3759781"/>
            <a:ext cx="735012" cy="681037"/>
            <a:chOff x="-44" y="1473"/>
            <a:chExt cx="981" cy="1105"/>
          </a:xfrm>
        </p:grpSpPr>
        <p:pic>
          <p:nvPicPr>
            <p:cNvPr descr="desktop_computer_stylized_medium" id="9315" name="Google Shape;9315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6" name="Google Shape;9316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17" name="Google Shape;9317;p71"/>
          <p:cNvGrpSpPr/>
          <p:nvPr/>
        </p:nvGrpSpPr>
        <p:grpSpPr>
          <a:xfrm>
            <a:off x="8087348" y="4002668"/>
            <a:ext cx="831850" cy="1260475"/>
            <a:chOff x="5069" y="1396"/>
            <a:chExt cx="524" cy="794"/>
          </a:xfrm>
        </p:grpSpPr>
        <p:sp>
          <p:nvSpPr>
            <p:cNvPr id="9318" name="Google Shape;9318;p71"/>
            <p:cNvSpPr txBox="1"/>
            <p:nvPr/>
          </p:nvSpPr>
          <p:spPr>
            <a:xfrm>
              <a:off x="5069" y="1940"/>
              <a:ext cx="524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/>
            </a:p>
          </p:txBody>
        </p:sp>
        <p:grpSp>
          <p:nvGrpSpPr>
            <p:cNvPr id="9319" name="Google Shape;9319;p71"/>
            <p:cNvGrpSpPr/>
            <p:nvPr/>
          </p:nvGrpSpPr>
          <p:grpSpPr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9320" name="Google Shape;9320;p71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1" name="Google Shape;9321;p71"/>
              <p:cNvSpPr/>
              <p:nvPr/>
            </p:nvSpPr>
            <p:spPr>
              <a:xfrm>
                <a:off x="4206" y="429"/>
                <a:ext cx="1049" cy="2283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2" name="Google Shape;9322;p71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3" name="Google Shape;9323;p71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4" name="Google Shape;9324;p71"/>
              <p:cNvSpPr/>
              <p:nvPr/>
            </p:nvSpPr>
            <p:spPr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25" name="Google Shape;9325;p71"/>
              <p:cNvGrpSpPr/>
              <p:nvPr/>
            </p:nvGrpSpPr>
            <p:grpSpPr>
              <a:xfrm>
                <a:off x="4747" y="667"/>
                <a:ext cx="580" cy="146"/>
                <a:chOff x="612" y="2567"/>
                <a:chExt cx="724" cy="140"/>
              </a:xfrm>
            </p:grpSpPr>
            <p:sp>
              <p:nvSpPr>
                <p:cNvPr id="9326" name="Google Shape;9326;p71"/>
                <p:cNvSpPr/>
                <p:nvPr/>
              </p:nvSpPr>
              <p:spPr>
                <a:xfrm>
                  <a:off x="612" y="2567"/>
                  <a:ext cx="724" cy="14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7" name="Google Shape;9327;p71"/>
                <p:cNvSpPr/>
                <p:nvPr/>
              </p:nvSpPr>
              <p:spPr>
                <a:xfrm>
                  <a:off x="626" y="2583"/>
                  <a:ext cx="689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28" name="Google Shape;9328;p71"/>
              <p:cNvSpPr/>
              <p:nvPr/>
            </p:nvSpPr>
            <p:spPr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29" name="Google Shape;9329;p71"/>
              <p:cNvGrpSpPr/>
              <p:nvPr/>
            </p:nvGrpSpPr>
            <p:grpSpPr>
              <a:xfrm>
                <a:off x="4748" y="992"/>
                <a:ext cx="580" cy="134"/>
                <a:chOff x="615" y="2566"/>
                <a:chExt cx="724" cy="139"/>
              </a:xfrm>
            </p:grpSpPr>
            <p:sp>
              <p:nvSpPr>
                <p:cNvPr id="9330" name="Google Shape;9330;p71"/>
                <p:cNvSpPr/>
                <p:nvPr/>
              </p:nvSpPr>
              <p:spPr>
                <a:xfrm>
                  <a:off x="615" y="2566"/>
                  <a:ext cx="724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1" name="Google Shape;9331;p71"/>
                <p:cNvSpPr/>
                <p:nvPr/>
              </p:nvSpPr>
              <p:spPr>
                <a:xfrm>
                  <a:off x="628" y="2584"/>
                  <a:ext cx="689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32" name="Google Shape;9332;p71"/>
              <p:cNvSpPr/>
              <p:nvPr/>
            </p:nvSpPr>
            <p:spPr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3" name="Google Shape;9333;p71"/>
              <p:cNvSpPr/>
              <p:nvPr/>
            </p:nvSpPr>
            <p:spPr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34" name="Google Shape;9334;p71"/>
              <p:cNvGrpSpPr/>
              <p:nvPr/>
            </p:nvGrpSpPr>
            <p:grpSpPr>
              <a:xfrm>
                <a:off x="4737" y="1627"/>
                <a:ext cx="580" cy="150"/>
                <a:chOff x="616" y="2568"/>
                <a:chExt cx="722" cy="138"/>
              </a:xfrm>
            </p:grpSpPr>
            <p:sp>
              <p:nvSpPr>
                <p:cNvPr id="9335" name="Google Shape;9335;p71"/>
                <p:cNvSpPr/>
                <p:nvPr/>
              </p:nvSpPr>
              <p:spPr>
                <a:xfrm>
                  <a:off x="616" y="2568"/>
                  <a:ext cx="722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6" name="Google Shape;9336;p71"/>
                <p:cNvSpPr/>
                <p:nvPr/>
              </p:nvSpPr>
              <p:spPr>
                <a:xfrm>
                  <a:off x="630" y="2583"/>
                  <a:ext cx="688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37" name="Google Shape;9337;p71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38" name="Google Shape;9338;p71"/>
              <p:cNvGrpSpPr/>
              <p:nvPr/>
            </p:nvGrpSpPr>
            <p:grpSpPr>
              <a:xfrm>
                <a:off x="4737" y="1326"/>
                <a:ext cx="585" cy="138"/>
                <a:chOff x="611" y="2567"/>
                <a:chExt cx="729" cy="138"/>
              </a:xfrm>
            </p:grpSpPr>
            <p:sp>
              <p:nvSpPr>
                <p:cNvPr id="9339" name="Google Shape;9339;p71"/>
                <p:cNvSpPr/>
                <p:nvPr/>
              </p:nvSpPr>
              <p:spPr>
                <a:xfrm>
                  <a:off x="611" y="2567"/>
                  <a:ext cx="729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0" name="Google Shape;9340;p71"/>
                <p:cNvSpPr/>
                <p:nvPr/>
              </p:nvSpPr>
              <p:spPr>
                <a:xfrm>
                  <a:off x="625" y="2584"/>
                  <a:ext cx="695" cy="1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41" name="Google Shape;9341;p71"/>
              <p:cNvSpPr/>
              <p:nvPr/>
            </p:nvSpPr>
            <p:spPr>
              <a:xfrm>
                <a:off x="5250" y="429"/>
                <a:ext cx="66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2" name="Google Shape;9342;p71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3" name="Google Shape;9343;p71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4" name="Google Shape;9344;p71"/>
              <p:cNvSpPr/>
              <p:nvPr/>
            </p:nvSpPr>
            <p:spPr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5" name="Google Shape;9345;p71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6" name="Google Shape;9346;p71"/>
              <p:cNvSpPr/>
              <p:nvPr/>
            </p:nvSpPr>
            <p:spPr>
              <a:xfrm>
                <a:off x="4140" y="2679"/>
                <a:ext cx="1199" cy="146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7" name="Google Shape;9347;p71"/>
              <p:cNvSpPr/>
              <p:nvPr/>
            </p:nvSpPr>
            <p:spPr>
              <a:xfrm>
                <a:off x="4206" y="2712"/>
                <a:ext cx="1072" cy="7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8" name="Google Shape;9348;p71"/>
              <p:cNvSpPr/>
              <p:nvPr/>
            </p:nvSpPr>
            <p:spPr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9" name="Google Shape;9349;p71"/>
              <p:cNvSpPr/>
              <p:nvPr/>
            </p:nvSpPr>
            <p:spPr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0" name="Google Shape;9350;p71"/>
              <p:cNvSpPr/>
              <p:nvPr/>
            </p:nvSpPr>
            <p:spPr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1" name="Google Shape;9351;p71"/>
              <p:cNvSpPr/>
              <p:nvPr/>
            </p:nvSpPr>
            <p:spPr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52" name="Google Shape;9352;p71"/>
          <p:cNvSpPr txBox="1"/>
          <p:nvPr/>
        </p:nvSpPr>
        <p:spPr>
          <a:xfrm>
            <a:off x="727345" y="1393213"/>
            <a:ext cx="9863871" cy="1524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Denial of Service (DoS):</a:t>
            </a: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attackers make resources (server, bandwidth) unavailable to legitimate traffic by overwhelming resource with bogus traffic</a:t>
            </a:r>
            <a:endParaRPr/>
          </a:p>
        </p:txBody>
      </p:sp>
      <p:sp>
        <p:nvSpPr>
          <p:cNvPr id="9353" name="Google Shape;9353;p71"/>
          <p:cNvSpPr/>
          <p:nvPr/>
        </p:nvSpPr>
        <p:spPr>
          <a:xfrm>
            <a:off x="1761658" y="3116853"/>
            <a:ext cx="4114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select target</a:t>
            </a:r>
            <a:endParaRPr/>
          </a:p>
        </p:txBody>
      </p:sp>
      <p:sp>
        <p:nvSpPr>
          <p:cNvPr id="9354" name="Google Shape;9354;p71"/>
          <p:cNvSpPr/>
          <p:nvPr/>
        </p:nvSpPr>
        <p:spPr>
          <a:xfrm>
            <a:off x="1788645" y="3635965"/>
            <a:ext cx="379571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break into hosts around the network (see botnet)</a:t>
            </a:r>
            <a:endParaRPr/>
          </a:p>
          <a:p>
            <a:pPr indent="-30607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5" name="Google Shape;9355;p71"/>
          <p:cNvSpPr/>
          <p:nvPr/>
        </p:nvSpPr>
        <p:spPr>
          <a:xfrm>
            <a:off x="1728360" y="4894191"/>
            <a:ext cx="4114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send packets to target from compromised hosts</a:t>
            </a:r>
            <a:endParaRPr/>
          </a:p>
        </p:txBody>
      </p:sp>
      <p:grpSp>
        <p:nvGrpSpPr>
          <p:cNvPr id="9356" name="Google Shape;9356;p71"/>
          <p:cNvGrpSpPr/>
          <p:nvPr/>
        </p:nvGrpSpPr>
        <p:grpSpPr>
          <a:xfrm>
            <a:off x="6876086" y="3297818"/>
            <a:ext cx="2720975" cy="2674938"/>
            <a:chOff x="-262" y="2555"/>
            <a:chExt cx="1714" cy="1685"/>
          </a:xfrm>
        </p:grpSpPr>
        <p:cxnSp>
          <p:nvCxnSpPr>
            <p:cNvPr id="9357" name="Google Shape;9357;p71"/>
            <p:cNvCxnSpPr/>
            <p:nvPr/>
          </p:nvCxnSpPr>
          <p:spPr>
            <a:xfrm flipH="1" rot="10800000">
              <a:off x="160" y="3261"/>
              <a:ext cx="436" cy="166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58" name="Google Shape;9358;p71"/>
            <p:cNvCxnSpPr/>
            <p:nvPr/>
          </p:nvCxnSpPr>
          <p:spPr>
            <a:xfrm flipH="1" rot="10800000">
              <a:off x="413" y="3470"/>
              <a:ext cx="226" cy="324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59" name="Google Shape;9359;p71"/>
            <p:cNvCxnSpPr/>
            <p:nvPr/>
          </p:nvCxnSpPr>
          <p:spPr>
            <a:xfrm rot="10800000">
              <a:off x="857" y="3410"/>
              <a:ext cx="595" cy="456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60" name="Google Shape;9360;p71"/>
            <p:cNvCxnSpPr/>
            <p:nvPr/>
          </p:nvCxnSpPr>
          <p:spPr>
            <a:xfrm>
              <a:off x="735" y="2555"/>
              <a:ext cx="16" cy="46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61" name="Google Shape;9361;p71"/>
            <p:cNvCxnSpPr/>
            <p:nvPr/>
          </p:nvCxnSpPr>
          <p:spPr>
            <a:xfrm flipH="1">
              <a:off x="829" y="3011"/>
              <a:ext cx="473" cy="181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62" name="Google Shape;9362;p71"/>
            <p:cNvCxnSpPr/>
            <p:nvPr/>
          </p:nvCxnSpPr>
          <p:spPr>
            <a:xfrm>
              <a:off x="-262" y="3083"/>
              <a:ext cx="879" cy="111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63" name="Google Shape;9363;p71"/>
            <p:cNvCxnSpPr/>
            <p:nvPr/>
          </p:nvCxnSpPr>
          <p:spPr>
            <a:xfrm flipH="1" rot="10800000">
              <a:off x="-201" y="3362"/>
              <a:ext cx="800" cy="649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64" name="Google Shape;9364;p71"/>
            <p:cNvCxnSpPr/>
            <p:nvPr/>
          </p:nvCxnSpPr>
          <p:spPr>
            <a:xfrm flipH="1">
              <a:off x="852" y="2623"/>
              <a:ext cx="352" cy="398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65" name="Google Shape;9365;p71"/>
            <p:cNvCxnSpPr/>
            <p:nvPr/>
          </p:nvCxnSpPr>
          <p:spPr>
            <a:xfrm flipH="1" rot="10800000">
              <a:off x="494" y="3582"/>
              <a:ext cx="198" cy="658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66" name="Google Shape;9366;p71"/>
            <p:cNvCxnSpPr/>
            <p:nvPr/>
          </p:nvCxnSpPr>
          <p:spPr>
            <a:xfrm>
              <a:off x="162" y="2738"/>
              <a:ext cx="416" cy="258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367" name="Google Shape;9367;p71"/>
          <p:cNvGrpSpPr/>
          <p:nvPr/>
        </p:nvGrpSpPr>
        <p:grpSpPr>
          <a:xfrm flipH="1">
            <a:off x="9041436" y="2937456"/>
            <a:ext cx="735012" cy="681037"/>
            <a:chOff x="-44" y="1473"/>
            <a:chExt cx="981" cy="1105"/>
          </a:xfrm>
        </p:grpSpPr>
        <p:pic>
          <p:nvPicPr>
            <p:cNvPr descr="desktop_computer_stylized_medium" id="9368" name="Google Shape;9368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9" name="Google Shape;9369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0" name="Google Shape;9370;p71"/>
          <p:cNvGrpSpPr/>
          <p:nvPr/>
        </p:nvGrpSpPr>
        <p:grpSpPr>
          <a:xfrm flipH="1">
            <a:off x="9328773" y="3774068"/>
            <a:ext cx="735013" cy="681038"/>
            <a:chOff x="-44" y="1473"/>
            <a:chExt cx="981" cy="1105"/>
          </a:xfrm>
        </p:grpSpPr>
        <p:pic>
          <p:nvPicPr>
            <p:cNvPr descr="desktop_computer_stylized_medium" id="9371" name="Google Shape;9371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2" name="Google Shape;9372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3" name="Google Shape;9373;p71"/>
          <p:cNvGrpSpPr/>
          <p:nvPr/>
        </p:nvGrpSpPr>
        <p:grpSpPr>
          <a:xfrm flipH="1">
            <a:off x="9387511" y="4475743"/>
            <a:ext cx="735012" cy="681038"/>
            <a:chOff x="-44" y="1473"/>
            <a:chExt cx="981" cy="1105"/>
          </a:xfrm>
        </p:grpSpPr>
        <p:pic>
          <p:nvPicPr>
            <p:cNvPr descr="desktop_computer_stylized_medium" id="9374" name="Google Shape;9374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5" name="Google Shape;9375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6" name="Google Shape;9376;p71"/>
          <p:cNvGrpSpPr/>
          <p:nvPr/>
        </p:nvGrpSpPr>
        <p:grpSpPr>
          <a:xfrm flipH="1">
            <a:off x="9424023" y="5256793"/>
            <a:ext cx="735013" cy="681038"/>
            <a:chOff x="-44" y="1473"/>
            <a:chExt cx="981" cy="1105"/>
          </a:xfrm>
        </p:grpSpPr>
        <p:pic>
          <p:nvPicPr>
            <p:cNvPr descr="desktop_computer_stylized_medium" id="9377" name="Google Shape;9377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8" name="Google Shape;9378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9" name="Google Shape;9379;p71"/>
          <p:cNvGrpSpPr/>
          <p:nvPr/>
        </p:nvGrpSpPr>
        <p:grpSpPr>
          <a:xfrm flipH="1">
            <a:off x="8079411" y="3066043"/>
            <a:ext cx="735012" cy="681038"/>
            <a:chOff x="-44" y="1473"/>
            <a:chExt cx="981" cy="1105"/>
          </a:xfrm>
        </p:grpSpPr>
        <p:pic>
          <p:nvPicPr>
            <p:cNvPr descr="desktop_computer_stylized_medium" id="9380" name="Google Shape;9380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1" name="Google Shape;9381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2" name="Google Shape;9382;p71"/>
          <p:cNvGrpSpPr/>
          <p:nvPr/>
        </p:nvGrpSpPr>
        <p:grpSpPr>
          <a:xfrm flipH="1">
            <a:off x="7074523" y="3127956"/>
            <a:ext cx="735013" cy="681037"/>
            <a:chOff x="-44" y="1473"/>
            <a:chExt cx="981" cy="1105"/>
          </a:xfrm>
        </p:grpSpPr>
        <p:pic>
          <p:nvPicPr>
            <p:cNvPr descr="desktop_computer_stylized_medium" id="9383" name="Google Shape;9383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4" name="Google Shape;9384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5" name="Google Shape;9385;p71"/>
          <p:cNvGrpSpPr/>
          <p:nvPr/>
        </p:nvGrpSpPr>
        <p:grpSpPr>
          <a:xfrm flipH="1">
            <a:off x="6358561" y="3832806"/>
            <a:ext cx="735012" cy="681037"/>
            <a:chOff x="-44" y="1473"/>
            <a:chExt cx="981" cy="1105"/>
          </a:xfrm>
        </p:grpSpPr>
        <p:pic>
          <p:nvPicPr>
            <p:cNvPr descr="desktop_computer_stylized_medium" id="9386" name="Google Shape;9386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7" name="Google Shape;9387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8" name="Google Shape;9388;p71"/>
          <p:cNvGrpSpPr/>
          <p:nvPr/>
        </p:nvGrpSpPr>
        <p:grpSpPr>
          <a:xfrm flipH="1">
            <a:off x="6990386" y="4567818"/>
            <a:ext cx="735012" cy="681038"/>
            <a:chOff x="-44" y="1473"/>
            <a:chExt cx="981" cy="1105"/>
          </a:xfrm>
        </p:grpSpPr>
        <p:pic>
          <p:nvPicPr>
            <p:cNvPr descr="desktop_computer_stylized_medium" id="9389" name="Google Shape;9389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90" name="Google Shape;9390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1" name="Google Shape;9391;p71"/>
          <p:cNvGrpSpPr/>
          <p:nvPr/>
        </p:nvGrpSpPr>
        <p:grpSpPr>
          <a:xfrm flipH="1">
            <a:off x="7520611" y="5177418"/>
            <a:ext cx="735012" cy="681038"/>
            <a:chOff x="-44" y="1473"/>
            <a:chExt cx="981" cy="1105"/>
          </a:xfrm>
        </p:grpSpPr>
        <p:pic>
          <p:nvPicPr>
            <p:cNvPr descr="desktop_computer_stylized_medium" id="9392" name="Google Shape;9392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93" name="Google Shape;9393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4" name="Google Shape;9394;p71"/>
          <p:cNvGrpSpPr/>
          <p:nvPr/>
        </p:nvGrpSpPr>
        <p:grpSpPr>
          <a:xfrm flipH="1">
            <a:off x="6598273" y="5467931"/>
            <a:ext cx="735013" cy="681037"/>
            <a:chOff x="-44" y="1473"/>
            <a:chExt cx="981" cy="1105"/>
          </a:xfrm>
        </p:grpSpPr>
        <p:pic>
          <p:nvPicPr>
            <p:cNvPr descr="desktop_computer_stylized_medium" id="9395" name="Google Shape;9395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96" name="Google Shape;9396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7" name="Google Shape;9397;p71"/>
          <p:cNvGrpSpPr/>
          <p:nvPr/>
        </p:nvGrpSpPr>
        <p:grpSpPr>
          <a:xfrm flipH="1">
            <a:off x="7790486" y="5974343"/>
            <a:ext cx="735012" cy="681038"/>
            <a:chOff x="-44" y="1473"/>
            <a:chExt cx="981" cy="1105"/>
          </a:xfrm>
        </p:grpSpPr>
        <p:pic>
          <p:nvPicPr>
            <p:cNvPr descr="desktop_computer_stylized_medium" id="9398" name="Google Shape;9398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99" name="Google Shape;9399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0" name="Google Shape;9400;p71"/>
          <p:cNvGrpSpPr/>
          <p:nvPr/>
        </p:nvGrpSpPr>
        <p:grpSpPr>
          <a:xfrm flipH="1">
            <a:off x="8535023" y="5585406"/>
            <a:ext cx="735013" cy="681037"/>
            <a:chOff x="-44" y="1473"/>
            <a:chExt cx="981" cy="1105"/>
          </a:xfrm>
        </p:grpSpPr>
        <p:pic>
          <p:nvPicPr>
            <p:cNvPr descr="desktop_computer_stylized_medium" id="9401" name="Google Shape;9401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2" name="Google Shape;9402;p7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3" name="Google Shape;9403;p71"/>
          <p:cNvGrpSpPr/>
          <p:nvPr/>
        </p:nvGrpSpPr>
        <p:grpSpPr>
          <a:xfrm>
            <a:off x="6383961" y="3005718"/>
            <a:ext cx="3525837" cy="3408363"/>
            <a:chOff x="2920" y="1824"/>
            <a:chExt cx="2221" cy="2147"/>
          </a:xfrm>
        </p:grpSpPr>
        <p:pic>
          <p:nvPicPr>
            <p:cNvPr id="9404" name="Google Shape;9404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5" name="Google Shape;9405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6" name="Google Shape;9406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7" name="Google Shape;9407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8" name="Google Shape;9408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9" name="Google Shape;9409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0" name="Google Shape;9410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1" name="Google Shape;9411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2" name="Google Shape;9412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3" name="Google Shape;9413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14" name="Google Shape;9414;p7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9" name="Shape 9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" name="Google Shape;9420;p7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/>
              <a:t>Lines of defense:</a:t>
            </a:r>
            <a:endParaRPr/>
          </a:p>
        </p:txBody>
      </p:sp>
      <p:sp>
        <p:nvSpPr>
          <p:cNvPr id="9421" name="Google Shape;9421;p72"/>
          <p:cNvSpPr txBox="1"/>
          <p:nvPr/>
        </p:nvSpPr>
        <p:spPr>
          <a:xfrm>
            <a:off x="841312" y="1344535"/>
            <a:ext cx="10342830" cy="489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74638" lvl="0" marL="4048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authentication: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proving you are who you say you are</a:t>
            </a:r>
            <a:endParaRPr/>
          </a:p>
          <a:p>
            <a:pPr indent="-274638" lvl="1" marL="7477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cellular networks provides hardware identity via SIM card; no such hardware assist in traditional Internet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confidentiality: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encryption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integrity checks: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signatures prevent/detect tampering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access restrictions: 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password-protected VPNs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firewalls: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specialized “middleboxes” in access and core networks: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off-by-default: filter incoming packets to restrict senders, receivers, applications 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detecting/reacting to DOS attacks</a:t>
            </a:r>
            <a:endParaRPr/>
          </a:p>
          <a:p>
            <a:pPr indent="-67309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2" name="Google Shape;9422;p72"/>
          <p:cNvSpPr/>
          <p:nvPr/>
        </p:nvSpPr>
        <p:spPr>
          <a:xfrm>
            <a:off x="1080914" y="6172356"/>
            <a:ext cx="10250759" cy="685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lots more on security (throughout, Chapter 8)</a:t>
            </a:r>
            <a:endParaRPr/>
          </a:p>
        </p:txBody>
      </p:sp>
      <p:sp>
        <p:nvSpPr>
          <p:cNvPr id="9423" name="Google Shape;9423;p7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8" name="Shape 9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9" name="Google Shape;9429;p73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9430" name="Google Shape;9430;p7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31" name="Google Shape;9431;p73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9432" name="Google Shape;943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7" name="Shape 9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8" name="Google Shape;9438;p7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Protocol </a:t>
            </a:r>
            <a:r>
              <a:rPr lang="en-US"/>
              <a:t>“l</a:t>
            </a:r>
            <a:r>
              <a:rPr lang="en-US" sz="4400"/>
              <a:t>ayers</a:t>
            </a:r>
            <a:r>
              <a:rPr lang="en-US"/>
              <a:t>”</a:t>
            </a:r>
            <a:r>
              <a:rPr lang="en-US" sz="4400"/>
              <a:t> and reference </a:t>
            </a:r>
            <a:r>
              <a:rPr lang="en-US"/>
              <a:t>m</a:t>
            </a:r>
            <a:r>
              <a:rPr lang="en-US" sz="4400"/>
              <a:t>odels</a:t>
            </a:r>
            <a:endParaRPr sz="4400"/>
          </a:p>
        </p:txBody>
      </p:sp>
      <p:sp>
        <p:nvSpPr>
          <p:cNvPr id="9439" name="Google Shape;9439;p74"/>
          <p:cNvSpPr txBox="1"/>
          <p:nvPr/>
        </p:nvSpPr>
        <p:spPr>
          <a:xfrm>
            <a:off x="800566" y="1575775"/>
            <a:ext cx="5615905" cy="5049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lang="en-US" sz="3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Networks are complex,</a:t>
            </a:r>
            <a:endParaRPr/>
          </a:p>
          <a:p>
            <a:pPr indent="-222250" lvl="0" marL="352425" marR="0" rtl="0" algn="l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lang="en-US" sz="3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with many “pieces”: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links of various media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hardware, software</a:t>
            </a:r>
            <a:endParaRPr/>
          </a:p>
          <a:p>
            <a:pPr indent="-222250" lvl="0" marL="352425" marR="0" rtl="0" algn="l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1" sz="32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0" name="Google Shape;9440;p74"/>
          <p:cNvSpPr txBox="1"/>
          <p:nvPr/>
        </p:nvSpPr>
        <p:spPr>
          <a:xfrm>
            <a:off x="6584274" y="1539452"/>
            <a:ext cx="4531739" cy="4343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</a:t>
            </a:r>
            <a:r>
              <a:rPr b="0" i="0" lang="en-US" sz="2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there any hope of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organizing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structure of network?</a:t>
            </a:r>
            <a:endParaRPr/>
          </a:p>
          <a:p>
            <a:pPr indent="-223837" lvl="0" marL="5222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and/or our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networks?</a:t>
            </a:r>
            <a:endParaRPr/>
          </a:p>
        </p:txBody>
      </p:sp>
      <p:sp>
        <p:nvSpPr>
          <p:cNvPr id="9441" name="Google Shape;9441;p7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6" name="Shape 9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7" name="Google Shape;9447;p7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Example: organization of air </a:t>
            </a:r>
            <a:r>
              <a:rPr lang="en-US"/>
              <a:t>t</a:t>
            </a:r>
            <a:r>
              <a:rPr lang="en-US" sz="4400"/>
              <a:t>ravel</a:t>
            </a:r>
            <a:endParaRPr/>
          </a:p>
        </p:txBody>
      </p:sp>
      <p:sp>
        <p:nvSpPr>
          <p:cNvPr id="9448" name="Google Shape;9448;p75"/>
          <p:cNvSpPr txBox="1"/>
          <p:nvPr/>
        </p:nvSpPr>
        <p:spPr>
          <a:xfrm>
            <a:off x="2345096" y="6081243"/>
            <a:ext cx="9529651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series of steps, involving many services</a:t>
            </a:r>
            <a:endParaRPr/>
          </a:p>
        </p:txBody>
      </p:sp>
      <p:sp>
        <p:nvSpPr>
          <p:cNvPr id="9449" name="Google Shape;9449;p75"/>
          <p:cNvSpPr txBox="1"/>
          <p:nvPr/>
        </p:nvSpPr>
        <p:spPr>
          <a:xfrm>
            <a:off x="1110119" y="1935719"/>
            <a:ext cx="3719769" cy="2847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ticket (purchase)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baggage (check)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gates (load)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runway takeoff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 b="0" i="0" sz="20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0" name="Google Shape;9450;p75"/>
          <p:cNvSpPr txBox="1"/>
          <p:nvPr/>
        </p:nvSpPr>
        <p:spPr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ticket (complain)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baggage (claim)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gates (unload)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runway landing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sp>
        <p:nvSpPr>
          <p:cNvPr id="9451" name="Google Shape;9451;p75"/>
          <p:cNvSpPr txBox="1"/>
          <p:nvPr/>
        </p:nvSpPr>
        <p:spPr>
          <a:xfrm>
            <a:off x="4389746" y="4831320"/>
            <a:ext cx="3570798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sp>
        <p:nvSpPr>
          <p:cNvPr id="9452" name="Google Shape;9452;p75"/>
          <p:cNvSpPr/>
          <p:nvPr/>
        </p:nvSpPr>
        <p:spPr>
          <a:xfrm>
            <a:off x="879891" y="2080182"/>
            <a:ext cx="7827767" cy="3289301"/>
          </a:xfrm>
          <a:custGeom>
            <a:rect b="b" l="l" r="r" t="t"/>
            <a:pathLst>
              <a:path extrusionOk="0" h="10000" w="8459">
                <a:moveTo>
                  <a:pt x="0" y="0"/>
                </a:moveTo>
                <a:cubicBezTo>
                  <a:pt x="3" y="2793"/>
                  <a:pt x="7" y="5585"/>
                  <a:pt x="10" y="8378"/>
                </a:cubicBezTo>
                <a:lnTo>
                  <a:pt x="1961" y="9961"/>
                </a:lnTo>
                <a:lnTo>
                  <a:pt x="8459" y="10000"/>
                </a:ln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9453" name="Google Shape;9453;p75"/>
          <p:cNvSpPr/>
          <p:nvPr/>
        </p:nvSpPr>
        <p:spPr>
          <a:xfrm flipH="1">
            <a:off x="8627458" y="2106453"/>
            <a:ext cx="1822537" cy="3263030"/>
          </a:xfrm>
          <a:custGeom>
            <a:rect b="b" l="l" r="r" t="t"/>
            <a:pathLst>
              <a:path extrusionOk="0" h="3263030" w="1822537">
                <a:moveTo>
                  <a:pt x="1822537" y="3263030"/>
                </a:moveTo>
                <a:lnTo>
                  <a:pt x="6263" y="2743200"/>
                </a:lnTo>
                <a:cubicBezTo>
                  <a:pt x="4175" y="1828800"/>
                  <a:pt x="2088" y="914400"/>
                  <a:pt x="0" y="0"/>
                </a:cubicBez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endParaRPr/>
          </a:p>
        </p:txBody>
      </p:sp>
      <p:sp>
        <p:nvSpPr>
          <p:cNvPr id="9454" name="Google Shape;9454;p75"/>
          <p:cNvSpPr txBox="1"/>
          <p:nvPr/>
        </p:nvSpPr>
        <p:spPr>
          <a:xfrm>
            <a:off x="1882900" y="5634038"/>
            <a:ext cx="9529651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you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define/discuss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airline travel?</a:t>
            </a:r>
            <a:endParaRPr/>
          </a:p>
        </p:txBody>
      </p:sp>
      <p:cxnSp>
        <p:nvCxnSpPr>
          <p:cNvPr id="9455" name="Google Shape;9455;p75"/>
          <p:cNvCxnSpPr/>
          <p:nvPr/>
        </p:nvCxnSpPr>
        <p:spPr>
          <a:xfrm>
            <a:off x="1564598" y="1798817"/>
            <a:ext cx="760001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456" name="Google Shape;9456;p75"/>
          <p:cNvSpPr txBox="1"/>
          <p:nvPr/>
        </p:nvSpPr>
        <p:spPr>
          <a:xfrm>
            <a:off x="2473378" y="1558977"/>
            <a:ext cx="558191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transfer of person plus baggage</a:t>
            </a:r>
            <a:endParaRPr/>
          </a:p>
        </p:txBody>
      </p:sp>
      <p:grpSp>
        <p:nvGrpSpPr>
          <p:cNvPr id="9457" name="Google Shape;9457;p75"/>
          <p:cNvGrpSpPr/>
          <p:nvPr/>
        </p:nvGrpSpPr>
        <p:grpSpPr>
          <a:xfrm>
            <a:off x="4267725" y="1021517"/>
            <a:ext cx="1528763" cy="620713"/>
            <a:chOff x="-1042195" y="4302698"/>
            <a:chExt cx="1528763" cy="620713"/>
          </a:xfrm>
        </p:grpSpPr>
        <p:pic>
          <p:nvPicPr>
            <p:cNvPr descr="yylgaifm[1]" id="9458" name="Google Shape;9458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1042195" y="4463036"/>
              <a:ext cx="1528763" cy="4603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59" name="Google Shape;9459;p75"/>
            <p:cNvCxnSpPr/>
            <p:nvPr/>
          </p:nvCxnSpPr>
          <p:spPr>
            <a:xfrm>
              <a:off x="-561182" y="4302698"/>
              <a:ext cx="450850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0" name="Google Shape;9460;p75"/>
            <p:cNvCxnSpPr/>
            <p:nvPr/>
          </p:nvCxnSpPr>
          <p:spPr>
            <a:xfrm>
              <a:off x="-408782" y="4455098"/>
              <a:ext cx="450850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1" name="Google Shape;9461;p75"/>
            <p:cNvCxnSpPr/>
            <p:nvPr/>
          </p:nvCxnSpPr>
          <p:spPr>
            <a:xfrm>
              <a:off x="-256382" y="4607498"/>
              <a:ext cx="450850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62" name="Google Shape;9462;p7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3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1655" name="Google Shape;1655;p13"/>
          <p:cNvSpPr txBox="1"/>
          <p:nvPr/>
        </p:nvSpPr>
        <p:spPr>
          <a:xfrm>
            <a:off x="844202" y="1490089"/>
            <a:ext cx="3581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Human protocols: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“what’s the time?”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have a question”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13"/>
          <p:cNvSpPr txBox="1"/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protocols: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(devices) rather than humans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communication activity in Internet governed by protocols</a:t>
            </a:r>
            <a:endParaRPr/>
          </a:p>
        </p:txBody>
      </p:sp>
      <p:grpSp>
        <p:nvGrpSpPr>
          <p:cNvPr id="1657" name="Google Shape;1657;p13"/>
          <p:cNvGrpSpPr/>
          <p:nvPr/>
        </p:nvGrpSpPr>
        <p:grpSpPr>
          <a:xfrm>
            <a:off x="5192221" y="3708643"/>
            <a:ext cx="5860823" cy="2568587"/>
            <a:chOff x="5573361" y="3999310"/>
            <a:chExt cx="5860823" cy="2568587"/>
          </a:xfrm>
        </p:grpSpPr>
        <p:sp>
          <p:nvSpPr>
            <p:cNvPr id="1658" name="Google Shape;1658;p13"/>
            <p:cNvSpPr/>
            <p:nvPr/>
          </p:nvSpPr>
          <p:spPr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80"/>
                <a:buFont typeface="Noto Sans Symbols"/>
                <a:buNone/>
              </a:pP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Protocols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define the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format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order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of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messages sent and received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among network entities, and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actions taken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message transmission, receipt</a:t>
              </a:r>
              <a:r>
                <a:rPr i="1" lang="en-US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5653745" y="3999310"/>
              <a:ext cx="5780439" cy="2362200"/>
            </a:xfrm>
            <a:prstGeom prst="rect">
              <a:avLst/>
            </a:prstGeom>
            <a:noFill/>
            <a:ln cap="flat" cmpd="sng" w="19050">
              <a:solidFill>
                <a:srgbClr val="0000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60" name="Google Shape;1660;p13"/>
          <p:cNvSpPr txBox="1"/>
          <p:nvPr/>
        </p:nvSpPr>
        <p:spPr>
          <a:xfrm>
            <a:off x="952500" y="3843823"/>
            <a:ext cx="3581400" cy="206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messages sent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actions taken when message received, or other events</a:t>
            </a:r>
            <a:endParaRPr/>
          </a:p>
        </p:txBody>
      </p:sp>
      <p:sp>
        <p:nvSpPr>
          <p:cNvPr id="1661" name="Google Shape;1661;p1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7" name="Shape 9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8" name="Google Shape;9468;p76"/>
          <p:cNvGrpSpPr/>
          <p:nvPr/>
        </p:nvGrpSpPr>
        <p:grpSpPr>
          <a:xfrm>
            <a:off x="464981" y="2052861"/>
            <a:ext cx="10432006" cy="2708042"/>
            <a:chOff x="464981" y="1753061"/>
            <a:chExt cx="10432006" cy="2708042"/>
          </a:xfrm>
        </p:grpSpPr>
        <p:sp>
          <p:nvSpPr>
            <p:cNvPr id="9469" name="Google Shape;9469;p76"/>
            <p:cNvSpPr/>
            <p:nvPr/>
          </p:nvSpPr>
          <p:spPr>
            <a:xfrm>
              <a:off x="464981" y="4061418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0" name="Google Shape;9470;p76"/>
            <p:cNvSpPr/>
            <p:nvPr/>
          </p:nvSpPr>
          <p:spPr>
            <a:xfrm>
              <a:off x="475506" y="3495132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1" name="Google Shape;9471;p76"/>
            <p:cNvSpPr/>
            <p:nvPr/>
          </p:nvSpPr>
          <p:spPr>
            <a:xfrm>
              <a:off x="470508" y="2945434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2" name="Google Shape;9472;p76"/>
            <p:cNvSpPr/>
            <p:nvPr/>
          </p:nvSpPr>
          <p:spPr>
            <a:xfrm>
              <a:off x="471525" y="2357714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3" name="Google Shape;9473;p76"/>
            <p:cNvSpPr/>
            <p:nvPr/>
          </p:nvSpPr>
          <p:spPr>
            <a:xfrm>
              <a:off x="464982" y="1753061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4" name="Google Shape;9474;p76"/>
          <p:cNvGrpSpPr/>
          <p:nvPr/>
        </p:nvGrpSpPr>
        <p:grpSpPr>
          <a:xfrm>
            <a:off x="7572969" y="1945699"/>
            <a:ext cx="2929467" cy="2895601"/>
            <a:chOff x="1574800" y="1788319"/>
            <a:chExt cx="2929467" cy="2895601"/>
          </a:xfrm>
        </p:grpSpPr>
        <p:sp>
          <p:nvSpPr>
            <p:cNvPr id="9475" name="Google Shape;9475;p76"/>
            <p:cNvSpPr/>
            <p:nvPr/>
          </p:nvSpPr>
          <p:spPr>
            <a:xfrm>
              <a:off x="1591733" y="1788319"/>
              <a:ext cx="2794000" cy="289560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76" name="Google Shape;9476;p76"/>
            <p:cNvCxnSpPr/>
            <p:nvPr/>
          </p:nvCxnSpPr>
          <p:spPr>
            <a:xfrm>
              <a:off x="1574800" y="2421466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77" name="Google Shape;9477;p76"/>
            <p:cNvCxnSpPr/>
            <p:nvPr/>
          </p:nvCxnSpPr>
          <p:spPr>
            <a:xfrm>
              <a:off x="1574800" y="3009694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78" name="Google Shape;9478;p76"/>
            <p:cNvCxnSpPr/>
            <p:nvPr/>
          </p:nvCxnSpPr>
          <p:spPr>
            <a:xfrm>
              <a:off x="1574800" y="3581400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79" name="Google Shape;9479;p76"/>
            <p:cNvCxnSpPr/>
            <p:nvPr/>
          </p:nvCxnSpPr>
          <p:spPr>
            <a:xfrm>
              <a:off x="1574800" y="4115129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480" name="Google Shape;9480;p76"/>
          <p:cNvSpPr/>
          <p:nvPr/>
        </p:nvSpPr>
        <p:spPr>
          <a:xfrm>
            <a:off x="965209" y="1935719"/>
            <a:ext cx="2794000" cy="289560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1" name="Google Shape;9481;p76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Example: organization of air </a:t>
            </a:r>
            <a:r>
              <a:rPr lang="en-US"/>
              <a:t>t</a:t>
            </a:r>
            <a:r>
              <a:rPr lang="en-US" sz="4400"/>
              <a:t>ravel</a:t>
            </a:r>
            <a:endParaRPr/>
          </a:p>
        </p:txBody>
      </p:sp>
      <p:sp>
        <p:nvSpPr>
          <p:cNvPr id="9482" name="Google Shape;9482;p76"/>
          <p:cNvSpPr txBox="1"/>
          <p:nvPr/>
        </p:nvSpPr>
        <p:spPr>
          <a:xfrm>
            <a:off x="1110119" y="1935719"/>
            <a:ext cx="2616935" cy="284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ticket (purchase)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baggage (check)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gates (load)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runway takeoff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3" name="Google Shape;9483;p76"/>
          <p:cNvSpPr txBox="1"/>
          <p:nvPr/>
        </p:nvSpPr>
        <p:spPr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ticket (complain)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baggage (claim)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gates (unload)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runway landing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cxnSp>
        <p:nvCxnSpPr>
          <p:cNvPr id="9484" name="Google Shape;9484;p76"/>
          <p:cNvCxnSpPr/>
          <p:nvPr/>
        </p:nvCxnSpPr>
        <p:spPr>
          <a:xfrm>
            <a:off x="948276" y="2568866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85" name="Google Shape;9485;p76"/>
          <p:cNvCxnSpPr/>
          <p:nvPr/>
        </p:nvCxnSpPr>
        <p:spPr>
          <a:xfrm>
            <a:off x="948276" y="3157094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86" name="Google Shape;9486;p76"/>
          <p:cNvCxnSpPr/>
          <p:nvPr/>
        </p:nvCxnSpPr>
        <p:spPr>
          <a:xfrm>
            <a:off x="948276" y="3728800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87" name="Google Shape;9487;p76"/>
          <p:cNvCxnSpPr/>
          <p:nvPr/>
        </p:nvCxnSpPr>
        <p:spPr>
          <a:xfrm>
            <a:off x="948276" y="4262529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88" name="Google Shape;9488;p76"/>
          <p:cNvSpPr/>
          <p:nvPr/>
        </p:nvSpPr>
        <p:spPr>
          <a:xfrm>
            <a:off x="4260623" y="4272051"/>
            <a:ext cx="2794000" cy="5687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9" name="Google Shape;9489;p76"/>
          <p:cNvSpPr txBox="1"/>
          <p:nvPr/>
        </p:nvSpPr>
        <p:spPr>
          <a:xfrm>
            <a:off x="4453486" y="4300858"/>
            <a:ext cx="25112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grpSp>
        <p:nvGrpSpPr>
          <p:cNvPr id="9490" name="Google Shape;9490;p76"/>
          <p:cNvGrpSpPr/>
          <p:nvPr/>
        </p:nvGrpSpPr>
        <p:grpSpPr>
          <a:xfrm>
            <a:off x="3948545" y="1999560"/>
            <a:ext cx="3522823" cy="2811596"/>
            <a:chOff x="3948545" y="1699760"/>
            <a:chExt cx="3522823" cy="2811596"/>
          </a:xfrm>
        </p:grpSpPr>
        <p:sp>
          <p:nvSpPr>
            <p:cNvPr id="9491" name="Google Shape;9491;p76"/>
            <p:cNvSpPr txBox="1"/>
            <p:nvPr/>
          </p:nvSpPr>
          <p:spPr>
            <a:xfrm>
              <a:off x="4400060" y="1699760"/>
              <a:ext cx="25074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ticketing service</a:t>
              </a:r>
              <a:endParaRPr/>
            </a:p>
          </p:txBody>
        </p:sp>
        <p:sp>
          <p:nvSpPr>
            <p:cNvPr id="9492" name="Google Shape;9492;p76"/>
            <p:cNvSpPr txBox="1"/>
            <p:nvPr/>
          </p:nvSpPr>
          <p:spPr>
            <a:xfrm>
              <a:off x="4384331" y="2292643"/>
              <a:ext cx="25421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baggage service</a:t>
              </a:r>
              <a:endParaRPr/>
            </a:p>
          </p:txBody>
        </p:sp>
        <p:sp>
          <p:nvSpPr>
            <p:cNvPr id="9493" name="Google Shape;9493;p76"/>
            <p:cNvSpPr txBox="1"/>
            <p:nvPr/>
          </p:nvSpPr>
          <p:spPr>
            <a:xfrm>
              <a:off x="4686266" y="2872078"/>
              <a:ext cx="192110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gate service</a:t>
              </a:r>
              <a:endParaRPr/>
            </a:p>
          </p:txBody>
        </p:sp>
        <p:sp>
          <p:nvSpPr>
            <p:cNvPr id="9494" name="Google Shape;9494;p76"/>
            <p:cNvSpPr txBox="1"/>
            <p:nvPr/>
          </p:nvSpPr>
          <p:spPr>
            <a:xfrm>
              <a:off x="4485939" y="3451513"/>
              <a:ext cx="23542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runway service</a:t>
              </a:r>
              <a:endParaRPr/>
            </a:p>
          </p:txBody>
        </p:sp>
        <p:grpSp>
          <p:nvGrpSpPr>
            <p:cNvPr id="9495" name="Google Shape;9495;p76"/>
            <p:cNvGrpSpPr/>
            <p:nvPr/>
          </p:nvGrpSpPr>
          <p:grpSpPr>
            <a:xfrm>
              <a:off x="3948545" y="3988136"/>
              <a:ext cx="3522823" cy="523220"/>
              <a:chOff x="3976681" y="3974068"/>
              <a:chExt cx="3522823" cy="523220"/>
            </a:xfrm>
          </p:grpSpPr>
          <p:sp>
            <p:nvSpPr>
              <p:cNvPr id="9496" name="Google Shape;9496;p76"/>
              <p:cNvSpPr/>
              <p:nvPr/>
            </p:nvSpPr>
            <p:spPr>
              <a:xfrm>
                <a:off x="3976681" y="4046279"/>
                <a:ext cx="3522823" cy="402622"/>
              </a:xfrm>
              <a:prstGeom prst="rect">
                <a:avLst/>
              </a:pr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7" name="Google Shape;9497;p76"/>
              <p:cNvSpPr txBox="1"/>
              <p:nvPr/>
            </p:nvSpPr>
            <p:spPr>
              <a:xfrm>
                <a:off x="4506558" y="3974068"/>
                <a:ext cx="23273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routing service</a:t>
                </a:r>
                <a:endParaRPr/>
              </a:p>
            </p:txBody>
          </p:sp>
        </p:grpSp>
      </p:grpSp>
      <p:sp>
        <p:nvSpPr>
          <p:cNvPr id="9498" name="Google Shape;9498;p76"/>
          <p:cNvSpPr txBox="1"/>
          <p:nvPr/>
        </p:nvSpPr>
        <p:spPr>
          <a:xfrm>
            <a:off x="2393447" y="5094287"/>
            <a:ext cx="7613650" cy="176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layers: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layer implements a service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its own internal-layer actions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relying on services provided by layer below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9" name="Google Shape;9499;p7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4" name="Shape 9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5" name="Google Shape;9505;p7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Why layering?</a:t>
            </a:r>
            <a:endParaRPr sz="4400"/>
          </a:p>
        </p:txBody>
      </p:sp>
      <p:sp>
        <p:nvSpPr>
          <p:cNvPr id="9506" name="Google Shape;9506;p77"/>
          <p:cNvSpPr txBox="1"/>
          <p:nvPr/>
        </p:nvSpPr>
        <p:spPr>
          <a:xfrm>
            <a:off x="780297" y="1203575"/>
            <a:ext cx="10162523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Approach to designing/discussing complex systems:</a:t>
            </a:r>
            <a:endParaRPr/>
          </a:p>
        </p:txBody>
      </p:sp>
      <p:sp>
        <p:nvSpPr>
          <p:cNvPr id="9507" name="Google Shape;9507;p77"/>
          <p:cNvSpPr txBox="1"/>
          <p:nvPr/>
        </p:nvSpPr>
        <p:spPr>
          <a:xfrm>
            <a:off x="722834" y="1935296"/>
            <a:ext cx="7431816" cy="4345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5730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explicit structure allows identification, relationship of system’s pieces</a:t>
            </a:r>
            <a:endParaRPr/>
          </a:p>
          <a:p>
            <a:pPr indent="-355600" lvl="1" marL="98266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layered 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reference model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discussion</a:t>
            </a:r>
            <a:endParaRPr/>
          </a:p>
          <a:p>
            <a:pPr indent="-355600" lvl="0" marL="5730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modularization eases maintenance, updating of system</a:t>
            </a:r>
            <a:endParaRPr/>
          </a:p>
          <a:p>
            <a:pPr indent="-355600" lvl="1" marL="98266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in layer's service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transparent to rest of system</a:t>
            </a:r>
            <a:endParaRPr/>
          </a:p>
          <a:p>
            <a:pPr indent="-355600" lvl="1" marL="98266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e.g., change in gate procedure doesn’t affect rest of system</a:t>
            </a:r>
            <a:endParaRPr/>
          </a:p>
        </p:txBody>
      </p:sp>
      <p:sp>
        <p:nvSpPr>
          <p:cNvPr id="9508" name="Google Shape;9508;p7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3" name="Shape 9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4" name="Google Shape;9514;p7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Layered Internet protocol </a:t>
            </a:r>
            <a:r>
              <a:rPr lang="en-US"/>
              <a:t>s</a:t>
            </a:r>
            <a:r>
              <a:rPr lang="en-US" sz="4400"/>
              <a:t>tack</a:t>
            </a:r>
            <a:endParaRPr sz="4400"/>
          </a:p>
        </p:txBody>
      </p:sp>
      <p:sp>
        <p:nvSpPr>
          <p:cNvPr id="9515" name="Google Shape;9515;p78"/>
          <p:cNvSpPr txBox="1"/>
          <p:nvPr/>
        </p:nvSpPr>
        <p:spPr>
          <a:xfrm>
            <a:off x="979383" y="1472008"/>
            <a:ext cx="7368749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application: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supporting network applications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HTTP, IMAP, SMTP, DNS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transport: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process-process data transfer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TCP, UDP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of datagrams from source to destination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IP, routing protocols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link: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transfer between neighboring  network elements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Ethernet, 802.11 (WiFi), PPP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physical: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 “on the wire”</a:t>
            </a:r>
            <a:endParaRPr/>
          </a:p>
        </p:txBody>
      </p:sp>
      <p:sp>
        <p:nvSpPr>
          <p:cNvPr id="9516" name="Google Shape;9516;p78"/>
          <p:cNvSpPr/>
          <p:nvPr/>
        </p:nvSpPr>
        <p:spPr>
          <a:xfrm>
            <a:off x="8913284" y="1902006"/>
            <a:ext cx="1892300" cy="3530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04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3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7" name="Google Shape;9517;p78"/>
          <p:cNvSpPr txBox="1"/>
          <p:nvPr/>
        </p:nvSpPr>
        <p:spPr>
          <a:xfrm>
            <a:off x="9503820" y="4217549"/>
            <a:ext cx="700833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/>
          </a:p>
        </p:txBody>
      </p:sp>
      <p:cxnSp>
        <p:nvCxnSpPr>
          <p:cNvPr id="9518" name="Google Shape;9518;p78"/>
          <p:cNvCxnSpPr/>
          <p:nvPr/>
        </p:nvCxnSpPr>
        <p:spPr>
          <a:xfrm>
            <a:off x="8906934" y="263769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19" name="Google Shape;9519;p78"/>
          <p:cNvCxnSpPr/>
          <p:nvPr/>
        </p:nvCxnSpPr>
        <p:spPr>
          <a:xfrm>
            <a:off x="8906934" y="334254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0" name="Google Shape;9520;p78"/>
          <p:cNvCxnSpPr/>
          <p:nvPr/>
        </p:nvCxnSpPr>
        <p:spPr>
          <a:xfrm>
            <a:off x="8906934" y="405374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1" name="Google Shape;9521;p78"/>
          <p:cNvCxnSpPr/>
          <p:nvPr/>
        </p:nvCxnSpPr>
        <p:spPr>
          <a:xfrm>
            <a:off x="8906934" y="476494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2" name="Google Shape;9522;p78"/>
          <p:cNvSpPr txBox="1"/>
          <p:nvPr/>
        </p:nvSpPr>
        <p:spPr>
          <a:xfrm>
            <a:off x="8942478" y="2070093"/>
            <a:ext cx="1795813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  <p:sp>
        <p:nvSpPr>
          <p:cNvPr id="9523" name="Google Shape;9523;p78"/>
          <p:cNvSpPr txBox="1"/>
          <p:nvPr/>
        </p:nvSpPr>
        <p:spPr>
          <a:xfrm>
            <a:off x="9139934" y="3510968"/>
            <a:ext cx="1400896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9524" name="Google Shape;9524;p78"/>
          <p:cNvSpPr txBox="1"/>
          <p:nvPr/>
        </p:nvSpPr>
        <p:spPr>
          <a:xfrm>
            <a:off x="9024889" y="2776676"/>
            <a:ext cx="1547860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9525" name="Google Shape;9525;p78"/>
          <p:cNvSpPr txBox="1"/>
          <p:nvPr/>
        </p:nvSpPr>
        <p:spPr>
          <a:xfrm>
            <a:off x="9197943" y="4884466"/>
            <a:ext cx="1340302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physical</a:t>
            </a:r>
            <a:endParaRPr/>
          </a:p>
        </p:txBody>
      </p:sp>
      <p:grpSp>
        <p:nvGrpSpPr>
          <p:cNvPr id="9526" name="Google Shape;9526;p78"/>
          <p:cNvGrpSpPr/>
          <p:nvPr/>
        </p:nvGrpSpPr>
        <p:grpSpPr>
          <a:xfrm>
            <a:off x="8931728" y="1894114"/>
            <a:ext cx="1877786" cy="734786"/>
            <a:chOff x="8980714" y="751114"/>
            <a:chExt cx="1877786" cy="734786"/>
          </a:xfrm>
        </p:grpSpPr>
        <p:sp>
          <p:nvSpPr>
            <p:cNvPr id="9527" name="Google Shape;9527;p78"/>
            <p:cNvSpPr/>
            <p:nvPr/>
          </p:nvSpPr>
          <p:spPr>
            <a:xfrm>
              <a:off x="8980714" y="751114"/>
              <a:ext cx="1877786" cy="7347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8" name="Google Shape;9528;p78"/>
            <p:cNvSpPr txBox="1"/>
            <p:nvPr/>
          </p:nvSpPr>
          <p:spPr>
            <a:xfrm>
              <a:off x="9029564" y="899878"/>
              <a:ext cx="1795813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</p:txBody>
        </p:sp>
      </p:grpSp>
      <p:grpSp>
        <p:nvGrpSpPr>
          <p:cNvPr id="9529" name="Google Shape;9529;p78"/>
          <p:cNvGrpSpPr/>
          <p:nvPr/>
        </p:nvGrpSpPr>
        <p:grpSpPr>
          <a:xfrm>
            <a:off x="8933979" y="2649498"/>
            <a:ext cx="1861418" cy="688224"/>
            <a:chOff x="8993850" y="766270"/>
            <a:chExt cx="1861418" cy="688224"/>
          </a:xfrm>
        </p:grpSpPr>
        <p:sp>
          <p:nvSpPr>
            <p:cNvPr id="9530" name="Google Shape;9530;p78"/>
            <p:cNvSpPr/>
            <p:nvPr/>
          </p:nvSpPr>
          <p:spPr>
            <a:xfrm>
              <a:off x="8993850" y="766270"/>
              <a:ext cx="1861418" cy="688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1" name="Google Shape;9531;p78"/>
            <p:cNvSpPr txBox="1"/>
            <p:nvPr/>
          </p:nvSpPr>
          <p:spPr>
            <a:xfrm>
              <a:off x="9153542" y="899878"/>
              <a:ext cx="1547860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</p:txBody>
        </p:sp>
      </p:grpSp>
      <p:grpSp>
        <p:nvGrpSpPr>
          <p:cNvPr id="9532" name="Google Shape;9532;p78"/>
          <p:cNvGrpSpPr/>
          <p:nvPr/>
        </p:nvGrpSpPr>
        <p:grpSpPr>
          <a:xfrm>
            <a:off x="8931286" y="3357646"/>
            <a:ext cx="1861418" cy="677992"/>
            <a:chOff x="8993850" y="766270"/>
            <a:chExt cx="1861418" cy="677992"/>
          </a:xfrm>
        </p:grpSpPr>
        <p:sp>
          <p:nvSpPr>
            <p:cNvPr id="9533" name="Google Shape;9533;p78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4" name="Google Shape;9534;p78"/>
            <p:cNvSpPr txBox="1"/>
            <p:nvPr/>
          </p:nvSpPr>
          <p:spPr>
            <a:xfrm>
              <a:off x="9227024" y="899878"/>
              <a:ext cx="1400896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</p:grpSp>
      <p:grpSp>
        <p:nvGrpSpPr>
          <p:cNvPr id="9535" name="Google Shape;9535;p78"/>
          <p:cNvGrpSpPr/>
          <p:nvPr/>
        </p:nvGrpSpPr>
        <p:grpSpPr>
          <a:xfrm>
            <a:off x="8931824" y="4072257"/>
            <a:ext cx="1861418" cy="677992"/>
            <a:chOff x="8993850" y="766270"/>
            <a:chExt cx="1861418" cy="677992"/>
          </a:xfrm>
        </p:grpSpPr>
        <p:sp>
          <p:nvSpPr>
            <p:cNvPr id="9536" name="Google Shape;9536;p78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7" name="Google Shape;9537;p78"/>
            <p:cNvSpPr txBox="1"/>
            <p:nvPr/>
          </p:nvSpPr>
          <p:spPr>
            <a:xfrm>
              <a:off x="9577056" y="899878"/>
              <a:ext cx="700834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</p:txBody>
        </p:sp>
      </p:grpSp>
      <p:grpSp>
        <p:nvGrpSpPr>
          <p:cNvPr id="9538" name="Google Shape;9538;p78"/>
          <p:cNvGrpSpPr/>
          <p:nvPr/>
        </p:nvGrpSpPr>
        <p:grpSpPr>
          <a:xfrm>
            <a:off x="8925900" y="4785252"/>
            <a:ext cx="1861418" cy="639758"/>
            <a:chOff x="8993850" y="784041"/>
            <a:chExt cx="1861418" cy="639758"/>
          </a:xfrm>
        </p:grpSpPr>
        <p:sp>
          <p:nvSpPr>
            <p:cNvPr id="9539" name="Google Shape;9539;p78"/>
            <p:cNvSpPr/>
            <p:nvPr/>
          </p:nvSpPr>
          <p:spPr>
            <a:xfrm>
              <a:off x="8993850" y="784041"/>
              <a:ext cx="1861418" cy="6397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0" name="Google Shape;9540;p78"/>
            <p:cNvSpPr txBox="1"/>
            <p:nvPr/>
          </p:nvSpPr>
          <p:spPr>
            <a:xfrm>
              <a:off x="9257324" y="899878"/>
              <a:ext cx="1340303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/>
            </a:p>
          </p:txBody>
        </p:sp>
      </p:grpSp>
      <p:sp>
        <p:nvSpPr>
          <p:cNvPr id="9541" name="Google Shape;9541;p7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6" name="Shape 9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7" name="Google Shape;9547;p79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8" name="Google Shape;9548;p7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549" name="Google Shape;9549;p79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550" name="Google Shape;9550;p79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51" name="Google Shape;9551;p79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552" name="Google Shape;9552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3" name="Google Shape;9553;p7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54" name="Google Shape;9554;p79"/>
          <p:cNvSpPr txBox="1"/>
          <p:nvPr/>
        </p:nvSpPr>
        <p:spPr>
          <a:xfrm>
            <a:off x="3462727" y="3394795"/>
            <a:ext cx="5831174" cy="208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5275" lvl="0" marL="295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application-layer message, M, with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layer-layer header H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create a transport-layer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baseline="-25000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1" marL="574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by transport layer protocol to implement its service</a:t>
            </a:r>
            <a:endParaRPr b="0" baseline="-2500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55" name="Google Shape;9555;p79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556" name="Google Shape;9556;p79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7" name="Google Shape;9557;p79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58" name="Google Shape;9558;p79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59" name="Google Shape;9559;p79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60" name="Google Shape;9560;p79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61" name="Google Shape;9561;p79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562" name="Google Shape;9562;p79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563" name="Google Shape;9563;p7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4" name="Google Shape;9564;p79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5" name="Google Shape;9565;p7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6" name="Google Shape;9566;p7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7" name="Google Shape;9567;p79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68" name="Google Shape;9568;p79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569" name="Google Shape;9569;p79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0" name="Google Shape;9570;p79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1" name="Google Shape;9571;p79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72" name="Google Shape;9572;p79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573" name="Google Shape;9573;p79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4" name="Google Shape;9574;p79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5" name="Google Shape;9575;p79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6" name="Google Shape;9576;p79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77" name="Google Shape;9577;p79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578" name="Google Shape;9578;p79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9" name="Google Shape;9579;p79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80" name="Google Shape;9580;p7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81" name="Google Shape;9581;p79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582" name="Google Shape;9582;p79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3" name="Google Shape;9583;p79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84" name="Google Shape;9584;p79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5" name="Google Shape;9585;p7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6" name="Google Shape;9586;p7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7" name="Google Shape;9587;p79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8" name="Google Shape;9588;p7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9" name="Google Shape;9589;p79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0" name="Google Shape;9590;p79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1" name="Google Shape;9591;p79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2" name="Google Shape;9592;p79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3" name="Google Shape;9593;p79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4" name="Google Shape;9594;p79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95" name="Google Shape;9595;p79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96" name="Google Shape;9596;p79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597" name="Google Shape;9597;p79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8" name="Google Shape;9598;p79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99" name="Google Shape;9599;p79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00" name="Google Shape;9600;p79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01" name="Google Shape;9601;p79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02" name="Google Shape;9602;p79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603" name="Google Shape;9603;p79"/>
          <p:cNvGrpSpPr/>
          <p:nvPr/>
        </p:nvGrpSpPr>
        <p:grpSpPr>
          <a:xfrm>
            <a:off x="3211642" y="2368401"/>
            <a:ext cx="5768716" cy="914472"/>
            <a:chOff x="3211642" y="2368401"/>
            <a:chExt cx="5768716" cy="914472"/>
          </a:xfrm>
        </p:grpSpPr>
        <p:cxnSp>
          <p:nvCxnSpPr>
            <p:cNvPr id="9604" name="Google Shape;9604;p79"/>
            <p:cNvCxnSpPr/>
            <p:nvPr/>
          </p:nvCxnSpPr>
          <p:spPr>
            <a:xfrm>
              <a:off x="3211642" y="2610788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605" name="Google Shape;9605;p79"/>
            <p:cNvSpPr txBox="1"/>
            <p:nvPr/>
          </p:nvSpPr>
          <p:spPr>
            <a:xfrm>
              <a:off x="3359490" y="2717590"/>
              <a:ext cx="5620868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Transport-layer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protocol transfers M (e.g., reliably) from one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another, using services of network layer</a:t>
              </a:r>
              <a:endParaRPr/>
            </a:p>
          </p:txBody>
        </p:sp>
        <p:sp>
          <p:nvSpPr>
            <p:cNvPr id="9606" name="Google Shape;9606;p79"/>
            <p:cNvSpPr/>
            <p:nvPr/>
          </p:nvSpPr>
          <p:spPr>
            <a:xfrm>
              <a:off x="5584583" y="2368401"/>
              <a:ext cx="971760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07" name="Google Shape;9607;p79"/>
            <p:cNvGrpSpPr/>
            <p:nvPr/>
          </p:nvGrpSpPr>
          <p:grpSpPr>
            <a:xfrm>
              <a:off x="5690803" y="2434313"/>
              <a:ext cx="908050" cy="301625"/>
              <a:chOff x="1848" y="2046"/>
              <a:chExt cx="572" cy="190"/>
            </a:xfrm>
          </p:grpSpPr>
          <p:grpSp>
            <p:nvGrpSpPr>
              <p:cNvPr id="9608" name="Google Shape;9608;p79"/>
              <p:cNvGrpSpPr/>
              <p:nvPr/>
            </p:nvGrpSpPr>
            <p:grpSpPr>
              <a:xfrm>
                <a:off x="1848" y="2047"/>
                <a:ext cx="187" cy="184"/>
                <a:chOff x="1959" y="2058"/>
                <a:chExt cx="187" cy="184"/>
              </a:xfrm>
            </p:grpSpPr>
            <p:sp>
              <p:nvSpPr>
                <p:cNvPr id="9609" name="Google Shape;9609;p79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0" name="Google Shape;9610;p79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9611" name="Google Shape;9611;p79"/>
              <p:cNvGrpSpPr/>
              <p:nvPr/>
            </p:nvGrpSpPr>
            <p:grpSpPr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9612" name="Google Shape;9612;p79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3" name="Google Shape;9613;p79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</p:grpSp>
      <p:sp>
        <p:nvSpPr>
          <p:cNvPr id="9614" name="Google Shape;9614;p79"/>
          <p:cNvSpPr txBox="1"/>
          <p:nvPr/>
        </p:nvSpPr>
        <p:spPr>
          <a:xfrm>
            <a:off x="3375461" y="1789390"/>
            <a:ext cx="5618811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Application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exchanges </a:t>
            </a: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messages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implement some application service using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transport layer</a:t>
            </a:r>
            <a:endParaRPr/>
          </a:p>
        </p:txBody>
      </p:sp>
      <p:grpSp>
        <p:nvGrpSpPr>
          <p:cNvPr id="9615" name="Google Shape;9615;p79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616" name="Google Shape;9616;p79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617" name="Google Shape;9617;p79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18" name="Google Shape;9618;p79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619" name="Google Shape;9619;p79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0" name="Google Shape;9620;p79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621" name="Google Shape;9621;p79"/>
          <p:cNvSpPr txBox="1"/>
          <p:nvPr/>
        </p:nvSpPr>
        <p:spPr>
          <a:xfrm>
            <a:off x="6982691" y="-781396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2" name="Google Shape;9622;p7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7" name="Shape 9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8" name="Google Shape;9628;p80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9" name="Google Shape;9629;p8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630" name="Google Shape;9630;p80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631" name="Google Shape;9631;p80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32" name="Google Shape;9632;p80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633" name="Google Shape;9633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4" name="Google Shape;9634;p8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35" name="Google Shape;9635;p80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636" name="Google Shape;9636;p80"/>
          <p:cNvSpPr txBox="1"/>
          <p:nvPr/>
        </p:nvSpPr>
        <p:spPr>
          <a:xfrm>
            <a:off x="3359490" y="2717590"/>
            <a:ext cx="5620868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M (e.g., reliably) from one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another, using services of network layer</a:t>
            </a:r>
            <a:endParaRPr/>
          </a:p>
        </p:txBody>
      </p:sp>
      <p:sp>
        <p:nvSpPr>
          <p:cNvPr id="9637" name="Google Shape;9637;p80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38" name="Google Shape;9638;p80"/>
          <p:cNvGrpSpPr/>
          <p:nvPr/>
        </p:nvGrpSpPr>
        <p:grpSpPr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9639" name="Google Shape;9639;p80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9640" name="Google Shape;9640;p80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1" name="Google Shape;9641;p80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9642" name="Google Shape;9642;p80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643" name="Google Shape;9643;p80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4" name="Google Shape;9644;p80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645" name="Google Shape;9645;p80"/>
          <p:cNvSpPr txBox="1"/>
          <p:nvPr/>
        </p:nvSpPr>
        <p:spPr>
          <a:xfrm>
            <a:off x="3462727" y="4339175"/>
            <a:ext cx="5831174" cy="208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5275" lvl="0" marL="295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transport-layer segment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[H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M]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network layer-layer header H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a network-layer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datagram </a:t>
            </a:r>
            <a:endParaRPr/>
          </a:p>
          <a:p>
            <a:pPr indent="-231775" lvl="1" marL="574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by network layer protocol to implement its service</a:t>
            </a:r>
            <a:endParaRPr b="0" baseline="-2500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6" name="Google Shape;9646;p80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647" name="Google Shape;9647;p80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8" name="Google Shape;9648;p80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49" name="Google Shape;9649;p80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50" name="Google Shape;9650;p80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51" name="Google Shape;9651;p80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52" name="Google Shape;9652;p80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653" name="Google Shape;9653;p80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654" name="Google Shape;9654;p8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5" name="Google Shape;9655;p80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6" name="Google Shape;9656;p8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7" name="Google Shape;9657;p8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8" name="Google Shape;9658;p80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59" name="Google Shape;9659;p80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660" name="Google Shape;9660;p80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1" name="Google Shape;9661;p80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62" name="Google Shape;9662;p80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63" name="Google Shape;9663;p80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664" name="Google Shape;9664;p80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5" name="Google Shape;9665;p80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66" name="Google Shape;9666;p80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7" name="Google Shape;9667;p80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68" name="Google Shape;9668;p80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669" name="Google Shape;9669;p80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0" name="Google Shape;9670;p80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71" name="Google Shape;9671;p8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72" name="Google Shape;9672;p80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673" name="Google Shape;9673;p80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4" name="Google Shape;9674;p80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75" name="Google Shape;9675;p80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6" name="Google Shape;9676;p8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7" name="Google Shape;9677;p8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8" name="Google Shape;9678;p80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9" name="Google Shape;9679;p8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0" name="Google Shape;9680;p80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1" name="Google Shape;9681;p80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2" name="Google Shape;9682;p80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3" name="Google Shape;9683;p80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4" name="Google Shape;9684;p80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5" name="Google Shape;9685;p80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6" name="Google Shape;9686;p80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87" name="Google Shape;9687;p80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688" name="Google Shape;9688;p80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689" name="Google Shape;9689;p80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90" name="Google Shape;9690;p80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691" name="Google Shape;9691;p80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2" name="Google Shape;9692;p80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693" name="Google Shape;9693;p80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694" name="Google Shape;9694;p80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5" name="Google Shape;9695;p80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96" name="Google Shape;9696;p80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97" name="Google Shape;9697;p80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98" name="Google Shape;9698;p80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99" name="Google Shape;9699;p80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700" name="Google Shape;9700;p80"/>
          <p:cNvGrpSpPr/>
          <p:nvPr/>
        </p:nvGrpSpPr>
        <p:grpSpPr>
          <a:xfrm>
            <a:off x="3211642" y="3319499"/>
            <a:ext cx="5882482" cy="895263"/>
            <a:chOff x="3211642" y="3319499"/>
            <a:chExt cx="5882482" cy="895263"/>
          </a:xfrm>
        </p:grpSpPr>
        <p:cxnSp>
          <p:nvCxnSpPr>
            <p:cNvPr id="9701" name="Google Shape;9701;p80"/>
            <p:cNvCxnSpPr/>
            <p:nvPr/>
          </p:nvCxnSpPr>
          <p:spPr>
            <a:xfrm>
              <a:off x="3211642" y="3542677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702" name="Google Shape;9702;p80"/>
            <p:cNvSpPr/>
            <p:nvPr/>
          </p:nvSpPr>
          <p:spPr>
            <a:xfrm>
              <a:off x="5356172" y="3319499"/>
              <a:ext cx="1210365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03" name="Google Shape;9703;p80"/>
            <p:cNvGrpSpPr/>
            <p:nvPr/>
          </p:nvGrpSpPr>
          <p:grpSpPr>
            <a:xfrm>
              <a:off x="5418625" y="3360607"/>
              <a:ext cx="1058375" cy="307296"/>
              <a:chOff x="5509436" y="3287899"/>
              <a:chExt cx="1058375" cy="307296"/>
            </a:xfrm>
          </p:grpSpPr>
          <p:grpSp>
            <p:nvGrpSpPr>
              <p:cNvPr id="9704" name="Google Shape;9704;p80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705" name="Google Shape;9705;p80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6" name="Google Shape;9706;p80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707" name="Google Shape;9707;p80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708" name="Google Shape;9708;p80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709" name="Google Shape;9709;p80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0" name="Google Shape;9710;p80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711" name="Google Shape;9711;p80"/>
            <p:cNvSpPr txBox="1"/>
            <p:nvPr/>
          </p:nvSpPr>
          <p:spPr>
            <a:xfrm>
              <a:off x="3359490" y="3649479"/>
              <a:ext cx="5734634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Network-layer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protocol transfers transport-layer segment [H</a:t>
              </a:r>
              <a:r>
                <a:rPr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| M] from one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host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another, using link layer services</a:t>
              </a:r>
              <a:endParaRPr/>
            </a:p>
          </p:txBody>
        </p:sp>
      </p:grpSp>
      <p:sp>
        <p:nvSpPr>
          <p:cNvPr id="9712" name="Google Shape;9712;p8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7" name="Shape 9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8" name="Google Shape;9718;p81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9" name="Google Shape;9719;p8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720" name="Google Shape;9720;p81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721" name="Google Shape;9721;p81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2" name="Google Shape;9722;p81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723" name="Google Shape;9723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4" name="Google Shape;9724;p8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25" name="Google Shape;9725;p81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726" name="Google Shape;9726;p81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7" name="Google Shape;9727;p81"/>
          <p:cNvGrpSpPr/>
          <p:nvPr/>
        </p:nvGrpSpPr>
        <p:grpSpPr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9728" name="Google Shape;9728;p81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9729" name="Google Shape;9729;p81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0" name="Google Shape;9730;p81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9731" name="Google Shape;9731;p81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732" name="Google Shape;9732;p81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3" name="Google Shape;9733;p81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734" name="Google Shape;9734;p81"/>
          <p:cNvSpPr txBox="1"/>
          <p:nvPr/>
        </p:nvSpPr>
        <p:spPr>
          <a:xfrm>
            <a:off x="3371603" y="5096823"/>
            <a:ext cx="5831174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5275" lvl="0" marL="295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network datagram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[H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[H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|M],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link-layer header H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a link-layer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frame </a:t>
            </a:r>
            <a:endParaRPr/>
          </a:p>
        </p:txBody>
      </p:sp>
      <p:grpSp>
        <p:nvGrpSpPr>
          <p:cNvPr id="9735" name="Google Shape;9735;p81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736" name="Google Shape;9736;p81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7" name="Google Shape;9737;p81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38" name="Google Shape;9738;p81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39" name="Google Shape;9739;p81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40" name="Google Shape;9740;p81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41" name="Google Shape;9741;p81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742" name="Google Shape;9742;p81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743" name="Google Shape;9743;p8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4" name="Google Shape;9744;p8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5" name="Google Shape;9745;p8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6" name="Google Shape;9746;p8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7" name="Google Shape;9747;p8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48" name="Google Shape;9748;p8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749" name="Google Shape;9749;p8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0" name="Google Shape;9750;p8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51" name="Google Shape;9751;p8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52" name="Google Shape;9752;p8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753" name="Google Shape;9753;p8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4" name="Google Shape;9754;p8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55" name="Google Shape;9755;p8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6" name="Google Shape;9756;p8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57" name="Google Shape;9757;p8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758" name="Google Shape;9758;p8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9" name="Google Shape;9759;p8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60" name="Google Shape;9760;p8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61" name="Google Shape;9761;p8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762" name="Google Shape;9762;p8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3" name="Google Shape;9763;p8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64" name="Google Shape;9764;p8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5" name="Google Shape;9765;p8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6" name="Google Shape;9766;p8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7" name="Google Shape;9767;p8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8" name="Google Shape;9768;p8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9" name="Google Shape;9769;p8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0" name="Google Shape;9770;p8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1" name="Google Shape;9771;p8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2" name="Google Shape;9772;p8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3" name="Google Shape;9773;p8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4" name="Google Shape;9774;p8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75" name="Google Shape;9775;p81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6" name="Google Shape;9776;p81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777" name="Google Shape;9777;p81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778" name="Google Shape;9778;p81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79" name="Google Shape;9779;p81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80" name="Google Shape;9780;p81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1" name="Google Shape;9781;p81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782" name="Google Shape;9782;p81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783" name="Google Shape;9783;p81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4" name="Google Shape;9784;p81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85" name="Google Shape;9785;p81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6" name="Google Shape;9786;p81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7" name="Google Shape;9787;p81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8" name="Google Shape;9788;p81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789" name="Google Shape;9789;p81"/>
          <p:cNvCxnSpPr/>
          <p:nvPr/>
        </p:nvCxnSpPr>
        <p:spPr>
          <a:xfrm>
            <a:off x="3211642" y="3542677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790" name="Google Shape;9790;p81"/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91" name="Google Shape;9791;p81"/>
          <p:cNvGrpSpPr/>
          <p:nvPr/>
        </p:nvGrpSpPr>
        <p:grpSpPr>
          <a:xfrm>
            <a:off x="5418625" y="3360607"/>
            <a:ext cx="1058375" cy="307296"/>
            <a:chOff x="5509436" y="3287899"/>
            <a:chExt cx="1058375" cy="307296"/>
          </a:xfrm>
        </p:grpSpPr>
        <p:grpSp>
          <p:nvGrpSpPr>
            <p:cNvPr id="9792" name="Google Shape;9792;p81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793" name="Google Shape;9793;p81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4" name="Google Shape;9794;p81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795" name="Google Shape;9795;p81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796" name="Google Shape;9796;p81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9797" name="Google Shape;9797;p81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8" name="Google Shape;9798;p81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799" name="Google Shape;9799;p81"/>
          <p:cNvSpPr txBox="1"/>
          <p:nvPr/>
        </p:nvSpPr>
        <p:spPr>
          <a:xfrm>
            <a:off x="3374573" y="4483522"/>
            <a:ext cx="5620868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datagram [H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[H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|M] from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neighboring host, using network-layer services</a:t>
            </a:r>
            <a:endParaRPr/>
          </a:p>
        </p:txBody>
      </p:sp>
      <p:grpSp>
        <p:nvGrpSpPr>
          <p:cNvPr id="9800" name="Google Shape;9800;p81"/>
          <p:cNvGrpSpPr/>
          <p:nvPr/>
        </p:nvGrpSpPr>
        <p:grpSpPr>
          <a:xfrm>
            <a:off x="3226725" y="4169060"/>
            <a:ext cx="5651292" cy="374226"/>
            <a:chOff x="3226725" y="4169060"/>
            <a:chExt cx="5651292" cy="374226"/>
          </a:xfrm>
        </p:grpSpPr>
        <p:cxnSp>
          <p:nvCxnSpPr>
            <p:cNvPr id="9801" name="Google Shape;9801;p81"/>
            <p:cNvCxnSpPr/>
            <p:nvPr/>
          </p:nvCxnSpPr>
          <p:spPr>
            <a:xfrm>
              <a:off x="3226725" y="4376720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grpSp>
          <p:nvGrpSpPr>
            <p:cNvPr id="9802" name="Google Shape;9802;p81"/>
            <p:cNvGrpSpPr/>
            <p:nvPr/>
          </p:nvGrpSpPr>
          <p:grpSpPr>
            <a:xfrm>
              <a:off x="5062983" y="4169060"/>
              <a:ext cx="1518637" cy="374226"/>
              <a:chOff x="5062983" y="4252185"/>
              <a:chExt cx="1518637" cy="374226"/>
            </a:xfrm>
          </p:grpSpPr>
          <p:sp>
            <p:nvSpPr>
              <p:cNvPr id="9803" name="Google Shape;9803;p81"/>
              <p:cNvSpPr/>
              <p:nvPr/>
            </p:nvSpPr>
            <p:spPr>
              <a:xfrm>
                <a:off x="5062983" y="4252185"/>
                <a:ext cx="1518637" cy="37422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04" name="Google Shape;9804;p81"/>
              <p:cNvGrpSpPr/>
              <p:nvPr/>
            </p:nvGrpSpPr>
            <p:grpSpPr>
              <a:xfrm>
                <a:off x="5144294" y="4283446"/>
                <a:ext cx="1347789" cy="301625"/>
                <a:chOff x="286" y="1531"/>
                <a:chExt cx="849" cy="190"/>
              </a:xfrm>
            </p:grpSpPr>
            <p:sp>
              <p:nvSpPr>
                <p:cNvPr id="9805" name="Google Shape;9805;p81"/>
                <p:cNvSpPr/>
                <p:nvPr/>
              </p:nvSpPr>
              <p:spPr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6" name="Google Shape;9806;p81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807" name="Google Shape;9807;p81"/>
              <p:cNvSpPr/>
              <p:nvPr/>
            </p:nvSpPr>
            <p:spPr>
              <a:xfrm>
                <a:off x="5696012" y="4295113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808" name="Google Shape;9808;p81"/>
              <p:cNvSpPr/>
              <p:nvPr/>
            </p:nvSpPr>
            <p:spPr>
              <a:xfrm>
                <a:off x="5433708" y="4277775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809" name="Google Shape;9809;p81"/>
              <p:cNvCxnSpPr/>
              <p:nvPr/>
            </p:nvCxnSpPr>
            <p:spPr>
              <a:xfrm>
                <a:off x="6001149" y="4312021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10" name="Google Shape;9810;p81"/>
              <p:cNvCxnSpPr/>
              <p:nvPr/>
            </p:nvCxnSpPr>
            <p:spPr>
              <a:xfrm>
                <a:off x="5720650" y="4310309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811" name="Google Shape;9811;p81"/>
              <p:cNvSpPr/>
              <p:nvPr/>
            </p:nvSpPr>
            <p:spPr>
              <a:xfrm>
                <a:off x="5149178" y="4281528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9812" name="Google Shape;9812;p81"/>
              <p:cNvCxnSpPr/>
              <p:nvPr/>
            </p:nvCxnSpPr>
            <p:spPr>
              <a:xfrm>
                <a:off x="5418102" y="4309558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cxnSp>
        <p:nvCxnSpPr>
          <p:cNvPr id="9813" name="Google Shape;9813;p81"/>
          <p:cNvCxnSpPr/>
          <p:nvPr/>
        </p:nvCxnSpPr>
        <p:spPr>
          <a:xfrm>
            <a:off x="3594027" y="-1079199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814" name="Google Shape;9814;p81"/>
          <p:cNvSpPr/>
          <p:nvPr/>
        </p:nvSpPr>
        <p:spPr>
          <a:xfrm>
            <a:off x="5738557" y="-1302377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15" name="Google Shape;9815;p81"/>
          <p:cNvGrpSpPr/>
          <p:nvPr/>
        </p:nvGrpSpPr>
        <p:grpSpPr>
          <a:xfrm>
            <a:off x="5801010" y="-1261269"/>
            <a:ext cx="1058375" cy="307296"/>
            <a:chOff x="5509436" y="3287899"/>
            <a:chExt cx="1058375" cy="307296"/>
          </a:xfrm>
        </p:grpSpPr>
        <p:grpSp>
          <p:nvGrpSpPr>
            <p:cNvPr id="9816" name="Google Shape;9816;p81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817" name="Google Shape;9817;p81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8" name="Google Shape;9818;p81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819" name="Google Shape;9819;p81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820" name="Google Shape;9820;p81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9821" name="Google Shape;9821;p81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22" name="Google Shape;9822;p81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823" name="Google Shape;9823;p81"/>
          <p:cNvSpPr txBox="1"/>
          <p:nvPr/>
        </p:nvSpPr>
        <p:spPr>
          <a:xfrm>
            <a:off x="3359490" y="3649479"/>
            <a:ext cx="5734634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Network-layer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transport-layer segment [H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M] from one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another, using link layer services</a:t>
            </a:r>
            <a:endParaRPr/>
          </a:p>
        </p:txBody>
      </p:sp>
      <p:sp>
        <p:nvSpPr>
          <p:cNvPr id="9824" name="Google Shape;9824;p8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9" name="Shape 9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" name="Google Shape;9830;p82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Encapsulation</a:t>
            </a:r>
            <a:endParaRPr/>
          </a:p>
        </p:txBody>
      </p:sp>
      <p:sp>
        <p:nvSpPr>
          <p:cNvPr id="9831" name="Google Shape;9831;p8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tacking Dolls designs, themes, templates and downloadable graphic elements  on Dribbble" id="9832" name="Google Shape;983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86" y="2071687"/>
            <a:ext cx="5214120" cy="3910591"/>
          </a:xfrm>
          <a:prstGeom prst="rect">
            <a:avLst/>
          </a:prstGeom>
          <a:noFill/>
          <a:ln>
            <a:noFill/>
          </a:ln>
        </p:spPr>
      </p:pic>
      <p:sp>
        <p:nvSpPr>
          <p:cNvPr id="9833" name="Google Shape;9833;p82"/>
          <p:cNvSpPr txBox="1"/>
          <p:nvPr/>
        </p:nvSpPr>
        <p:spPr>
          <a:xfrm>
            <a:off x="6245138" y="5073301"/>
            <a:ext cx="997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</a:t>
            </a:r>
            <a:endParaRPr/>
          </a:p>
        </p:txBody>
      </p:sp>
      <p:sp>
        <p:nvSpPr>
          <p:cNvPr id="9834" name="Google Shape;9834;p82"/>
          <p:cNvSpPr txBox="1"/>
          <p:nvPr/>
        </p:nvSpPr>
        <p:spPr>
          <a:xfrm>
            <a:off x="7392802" y="5073301"/>
            <a:ext cx="9952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/>
          </a:p>
        </p:txBody>
      </p:sp>
      <p:sp>
        <p:nvSpPr>
          <p:cNvPr id="9835" name="Google Shape;9835;p82"/>
          <p:cNvSpPr txBox="1"/>
          <p:nvPr/>
        </p:nvSpPr>
        <p:spPr>
          <a:xfrm>
            <a:off x="8738816" y="5059744"/>
            <a:ext cx="10985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datagram</a:t>
            </a:r>
            <a:endParaRPr/>
          </a:p>
        </p:txBody>
      </p:sp>
      <p:sp>
        <p:nvSpPr>
          <p:cNvPr id="9836" name="Google Shape;9836;p82"/>
          <p:cNvSpPr txBox="1"/>
          <p:nvPr/>
        </p:nvSpPr>
        <p:spPr>
          <a:xfrm>
            <a:off x="10488109" y="5065260"/>
            <a:ext cx="7518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endParaRPr/>
          </a:p>
        </p:txBody>
      </p:sp>
      <p:sp>
        <p:nvSpPr>
          <p:cNvPr id="9837" name="Google Shape;9837;p82"/>
          <p:cNvSpPr/>
          <p:nvPr/>
        </p:nvSpPr>
        <p:spPr>
          <a:xfrm>
            <a:off x="838200" y="1285429"/>
            <a:ext cx="562481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Matryoshka dolls (stacking dolls)</a:t>
            </a:r>
            <a:endParaRPr b="0" i="0" sz="3200" u="sng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&#10;&#10;Description automatically generated with low confidence" id="9838" name="Google Shape;983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9754" y="3663601"/>
            <a:ext cx="1016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9839" name="Google Shape;9839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7590" y="3409601"/>
            <a:ext cx="12065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840" name="Google Shape;9840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7316" y="3041509"/>
            <a:ext cx="1481342" cy="2038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841" name="Google Shape;9841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97231" y="2709865"/>
            <a:ext cx="1722729" cy="2369802"/>
          </a:xfrm>
          <a:prstGeom prst="rect">
            <a:avLst/>
          </a:prstGeom>
          <a:noFill/>
          <a:ln>
            <a:noFill/>
          </a:ln>
        </p:spPr>
      </p:pic>
      <p:sp>
        <p:nvSpPr>
          <p:cNvPr id="9842" name="Google Shape;9842;p82"/>
          <p:cNvSpPr txBox="1"/>
          <p:nvPr/>
        </p:nvSpPr>
        <p:spPr>
          <a:xfrm>
            <a:off x="46604" y="6519289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</a:t>
            </a:r>
            <a:r>
              <a:rPr lang="en-US" sz="10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https://dribbble.com/shots/7182188-Babushka-Boi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7" name="Shape 9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low confidence" id="9848" name="Google Shape;984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8349" y="1695405"/>
            <a:ext cx="351909" cy="4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9" name="Google Shape;9849;p83"/>
          <p:cNvSpPr/>
          <p:nvPr/>
        </p:nvSpPr>
        <p:spPr>
          <a:xfrm>
            <a:off x="3548141" y="1573968"/>
            <a:ext cx="4992" cy="3104606"/>
          </a:xfrm>
          <a:custGeom>
            <a:rect b="b" l="l" r="r" t="t"/>
            <a:pathLst>
              <a:path extrusionOk="0" h="8411" w="52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9850" name="Google Shape;9850;p83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1" name="Google Shape;9851;p8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852" name="Google Shape;9852;p83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853" name="Google Shape;9853;p83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54" name="Google Shape;9854;p83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855" name="Google Shape;9855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6" name="Google Shape;9856;p8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7" name="Google Shape;9857;p83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858" name="Google Shape;9858;p83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9" name="Google Shape;9859;p83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60" name="Google Shape;9860;p83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61" name="Google Shape;9861;p83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62" name="Google Shape;9862;p83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63" name="Google Shape;9863;p83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864" name="Google Shape;9864;p83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865" name="Google Shape;9865;p8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6" name="Google Shape;9866;p83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7" name="Google Shape;9867;p8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8" name="Google Shape;9868;p8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9" name="Google Shape;9869;p83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70" name="Google Shape;9870;p83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871" name="Google Shape;9871;p83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2" name="Google Shape;9872;p83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73" name="Google Shape;9873;p83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74" name="Google Shape;9874;p83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875" name="Google Shape;9875;p83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6" name="Google Shape;9876;p83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77" name="Google Shape;9877;p83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8" name="Google Shape;9878;p83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79" name="Google Shape;9879;p83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880" name="Google Shape;9880;p83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1" name="Google Shape;9881;p83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82" name="Google Shape;9882;p8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83" name="Google Shape;9883;p83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884" name="Google Shape;9884;p83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5" name="Google Shape;9885;p83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86" name="Google Shape;9886;p83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7" name="Google Shape;9887;p8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8" name="Google Shape;9888;p8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9" name="Google Shape;9889;p83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0" name="Google Shape;9890;p8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1" name="Google Shape;9891;p83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2" name="Google Shape;9892;p83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3" name="Google Shape;9893;p83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4" name="Google Shape;9894;p83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5" name="Google Shape;9895;p83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6" name="Google Shape;9896;p83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97" name="Google Shape;9897;p83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98" name="Google Shape;9898;p83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899" name="Google Shape;9899;p83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0" name="Google Shape;9900;p83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01" name="Google Shape;9901;p83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02" name="Google Shape;9902;p83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03" name="Google Shape;9903;p83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04" name="Google Shape;9904;p83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905" name="Google Shape;9905;p83"/>
          <p:cNvSpPr/>
          <p:nvPr/>
        </p:nvSpPr>
        <p:spPr>
          <a:xfrm>
            <a:off x="5584583" y="198153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6" name="Google Shape;9906;p83"/>
          <p:cNvGrpSpPr/>
          <p:nvPr/>
        </p:nvGrpSpPr>
        <p:grpSpPr>
          <a:xfrm>
            <a:off x="7629993" y="1484027"/>
            <a:ext cx="1535906" cy="3792511"/>
            <a:chOff x="7629993" y="1484027"/>
            <a:chExt cx="1535906" cy="3792511"/>
          </a:xfrm>
        </p:grpSpPr>
        <p:sp>
          <p:nvSpPr>
            <p:cNvPr id="9907" name="Google Shape;9907;p83"/>
            <p:cNvSpPr/>
            <p:nvPr/>
          </p:nvSpPr>
          <p:spPr>
            <a:xfrm flipH="1">
              <a:off x="7629993" y="1484027"/>
              <a:ext cx="1201062" cy="3792511"/>
            </a:xfrm>
            <a:custGeom>
              <a:rect b="b" l="l" r="r" t="t"/>
              <a:pathLst>
                <a:path extrusionOk="0" h="3263030" w="1822537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cap="flat" cmpd="sng" w="444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</a:t>
              </a:r>
              <a:endParaRPr/>
            </a:p>
          </p:txBody>
        </p:sp>
        <p:grpSp>
          <p:nvGrpSpPr>
            <p:cNvPr id="9908" name="Google Shape;9908;p83"/>
            <p:cNvGrpSpPr/>
            <p:nvPr/>
          </p:nvGrpSpPr>
          <p:grpSpPr>
            <a:xfrm>
              <a:off x="7693325" y="4097936"/>
              <a:ext cx="1470663" cy="389744"/>
              <a:chOff x="6216702" y="5375649"/>
              <a:chExt cx="1470663" cy="389744"/>
            </a:xfrm>
          </p:grpSpPr>
          <p:sp>
            <p:nvSpPr>
              <p:cNvPr id="9909" name="Google Shape;9909;p83"/>
              <p:cNvSpPr/>
              <p:nvPr/>
            </p:nvSpPr>
            <p:spPr>
              <a:xfrm>
                <a:off x="6477000" y="5375649"/>
                <a:ext cx="1210365" cy="3897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10" name="Google Shape;9910;p83"/>
              <p:cNvGrpSpPr/>
              <p:nvPr/>
            </p:nvGrpSpPr>
            <p:grpSpPr>
              <a:xfrm>
                <a:off x="6216702" y="5392448"/>
                <a:ext cx="1381126" cy="301625"/>
                <a:chOff x="265" y="1531"/>
                <a:chExt cx="870" cy="190"/>
              </a:xfrm>
            </p:grpSpPr>
            <p:sp>
              <p:nvSpPr>
                <p:cNvPr id="9911" name="Google Shape;9911;p83"/>
                <p:cNvSpPr/>
                <p:nvPr/>
              </p:nvSpPr>
              <p:spPr>
                <a:xfrm>
                  <a:off x="265" y="1549"/>
                  <a:ext cx="870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2" name="Google Shape;9912;p83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913" name="Google Shape;9913;p83"/>
              <p:cNvSpPr/>
              <p:nvPr/>
            </p:nvSpPr>
            <p:spPr>
              <a:xfrm>
                <a:off x="6801757" y="5404115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914" name="Google Shape;9914;p83"/>
              <p:cNvSpPr/>
              <p:nvPr/>
            </p:nvSpPr>
            <p:spPr>
              <a:xfrm>
                <a:off x="6539453" y="5386777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915" name="Google Shape;9915;p83"/>
              <p:cNvCxnSpPr/>
              <p:nvPr/>
            </p:nvCxnSpPr>
            <p:spPr>
              <a:xfrm>
                <a:off x="7106894" y="542102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16" name="Google Shape;9916;p83"/>
              <p:cNvCxnSpPr/>
              <p:nvPr/>
            </p:nvCxnSpPr>
            <p:spPr>
              <a:xfrm>
                <a:off x="6826395" y="5419311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917" name="Google Shape;9917;p83"/>
              <p:cNvSpPr/>
              <p:nvPr/>
            </p:nvSpPr>
            <p:spPr>
              <a:xfrm>
                <a:off x="6236418" y="539442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9918" name="Google Shape;9918;p83"/>
              <p:cNvCxnSpPr/>
              <p:nvPr/>
            </p:nvCxnSpPr>
            <p:spPr>
              <a:xfrm>
                <a:off x="6505708" y="5419900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919" name="Google Shape;9919;p83"/>
            <p:cNvGrpSpPr/>
            <p:nvPr/>
          </p:nvGrpSpPr>
          <p:grpSpPr>
            <a:xfrm>
              <a:off x="8014421" y="3363106"/>
              <a:ext cx="1058375" cy="307296"/>
              <a:chOff x="5509436" y="3287899"/>
              <a:chExt cx="1058375" cy="307296"/>
            </a:xfrm>
          </p:grpSpPr>
          <p:grpSp>
            <p:nvGrpSpPr>
              <p:cNvPr id="9920" name="Google Shape;9920;p83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921" name="Google Shape;9921;p83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2" name="Google Shape;9922;p83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923" name="Google Shape;9923;p83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924" name="Google Shape;9924;p83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925" name="Google Shape;9925;p83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26" name="Google Shape;9926;p83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927" name="Google Shape;9927;p83"/>
            <p:cNvGrpSpPr/>
            <p:nvPr/>
          </p:nvGrpSpPr>
          <p:grpSpPr>
            <a:xfrm>
              <a:off x="8257849" y="2658970"/>
              <a:ext cx="908050" cy="301625"/>
              <a:chOff x="6877524" y="6049441"/>
              <a:chExt cx="908050" cy="301625"/>
            </a:xfrm>
          </p:grpSpPr>
          <p:grpSp>
            <p:nvGrpSpPr>
              <p:cNvPr id="9928" name="Google Shape;9928;p83"/>
              <p:cNvGrpSpPr/>
              <p:nvPr/>
            </p:nvGrpSpPr>
            <p:grpSpPr>
              <a:xfrm>
                <a:off x="6877524" y="6051029"/>
                <a:ext cx="296863" cy="292100"/>
                <a:chOff x="1959" y="2058"/>
                <a:chExt cx="187" cy="184"/>
              </a:xfrm>
            </p:grpSpPr>
            <p:sp>
              <p:nvSpPr>
                <p:cNvPr id="9929" name="Google Shape;9929;p83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0" name="Google Shape;9930;p83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9931" name="Google Shape;9931;p83"/>
              <p:cNvGrpSpPr/>
              <p:nvPr/>
            </p:nvGrpSpPr>
            <p:grpSpPr>
              <a:xfrm>
                <a:off x="7106124" y="6049441"/>
                <a:ext cx="679450" cy="301625"/>
                <a:chOff x="780" y="1553"/>
                <a:chExt cx="428" cy="190"/>
              </a:xfrm>
            </p:grpSpPr>
            <p:sp>
              <p:nvSpPr>
                <p:cNvPr id="9932" name="Google Shape;9932;p83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3" name="Google Shape;9933;p83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  <p:grpSp>
          <p:nvGrpSpPr>
            <p:cNvPr id="9934" name="Google Shape;9934;p83"/>
            <p:cNvGrpSpPr/>
            <p:nvPr/>
          </p:nvGrpSpPr>
          <p:grpSpPr>
            <a:xfrm>
              <a:off x="8465451" y="1880020"/>
              <a:ext cx="679450" cy="301625"/>
              <a:chOff x="780" y="1553"/>
              <a:chExt cx="428" cy="190"/>
            </a:xfrm>
          </p:grpSpPr>
          <p:sp>
            <p:nvSpPr>
              <p:cNvPr id="9935" name="Google Shape;9935;p83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6" name="Google Shape;9936;p83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937" name="Google Shape;9937;p83"/>
          <p:cNvSpPr/>
          <p:nvPr/>
        </p:nvSpPr>
        <p:spPr>
          <a:xfrm>
            <a:off x="3570599" y="4675377"/>
            <a:ext cx="4136844" cy="601045"/>
          </a:xfrm>
          <a:custGeom>
            <a:rect b="b" l="l" r="r" t="t"/>
            <a:pathLst>
              <a:path extrusionOk="0" h="1622" w="9988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grpSp>
        <p:nvGrpSpPr>
          <p:cNvPr id="9938" name="Google Shape;9938;p83"/>
          <p:cNvGrpSpPr/>
          <p:nvPr/>
        </p:nvGrpSpPr>
        <p:grpSpPr>
          <a:xfrm>
            <a:off x="4158384" y="1778534"/>
            <a:ext cx="2245439" cy="369332"/>
            <a:chOff x="4158384" y="2165404"/>
            <a:chExt cx="2245439" cy="369332"/>
          </a:xfrm>
        </p:grpSpPr>
        <p:grpSp>
          <p:nvGrpSpPr>
            <p:cNvPr id="9939" name="Google Shape;9939;p83"/>
            <p:cNvGrpSpPr/>
            <p:nvPr/>
          </p:nvGrpSpPr>
          <p:grpSpPr>
            <a:xfrm>
              <a:off x="5724373" y="2189377"/>
              <a:ext cx="679450" cy="301625"/>
              <a:chOff x="780" y="1553"/>
              <a:chExt cx="428" cy="190"/>
            </a:xfrm>
          </p:grpSpPr>
          <p:sp>
            <p:nvSpPr>
              <p:cNvPr id="9940" name="Google Shape;9940;p83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1" name="Google Shape;9941;p83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942" name="Google Shape;9942;p83"/>
            <p:cNvSpPr txBox="1"/>
            <p:nvPr/>
          </p:nvSpPr>
          <p:spPr>
            <a:xfrm>
              <a:off x="4158384" y="2165404"/>
              <a:ext cx="997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message</a:t>
              </a:r>
              <a:endParaRPr/>
            </a:p>
          </p:txBody>
        </p:sp>
      </p:grpSp>
      <p:grpSp>
        <p:nvGrpSpPr>
          <p:cNvPr id="9943" name="Google Shape;9943;p83"/>
          <p:cNvGrpSpPr/>
          <p:nvPr/>
        </p:nvGrpSpPr>
        <p:grpSpPr>
          <a:xfrm>
            <a:off x="4155671" y="2565788"/>
            <a:ext cx="2253425" cy="369332"/>
            <a:chOff x="4155671" y="2952658"/>
            <a:chExt cx="2253425" cy="369332"/>
          </a:xfrm>
        </p:grpSpPr>
        <p:grpSp>
          <p:nvGrpSpPr>
            <p:cNvPr id="9944" name="Google Shape;9944;p83"/>
            <p:cNvGrpSpPr/>
            <p:nvPr/>
          </p:nvGrpSpPr>
          <p:grpSpPr>
            <a:xfrm>
              <a:off x="5501046" y="3003781"/>
              <a:ext cx="908050" cy="301625"/>
              <a:chOff x="1848" y="2046"/>
              <a:chExt cx="572" cy="190"/>
            </a:xfrm>
          </p:grpSpPr>
          <p:grpSp>
            <p:nvGrpSpPr>
              <p:cNvPr id="9945" name="Google Shape;9945;p83"/>
              <p:cNvGrpSpPr/>
              <p:nvPr/>
            </p:nvGrpSpPr>
            <p:grpSpPr>
              <a:xfrm>
                <a:off x="1848" y="2047"/>
                <a:ext cx="187" cy="184"/>
                <a:chOff x="1959" y="2058"/>
                <a:chExt cx="187" cy="184"/>
              </a:xfrm>
            </p:grpSpPr>
            <p:sp>
              <p:nvSpPr>
                <p:cNvPr id="9946" name="Google Shape;9946;p83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7" name="Google Shape;9947;p83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9948" name="Google Shape;9948;p83"/>
              <p:cNvGrpSpPr/>
              <p:nvPr/>
            </p:nvGrpSpPr>
            <p:grpSpPr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9949" name="Google Shape;9949;p83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0" name="Google Shape;9950;p83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  <p:sp>
          <p:nvSpPr>
            <p:cNvPr id="9951" name="Google Shape;9951;p83"/>
            <p:cNvSpPr txBox="1"/>
            <p:nvPr/>
          </p:nvSpPr>
          <p:spPr>
            <a:xfrm>
              <a:off x="4155671" y="2952658"/>
              <a:ext cx="995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</a:t>
              </a:r>
              <a:endParaRPr/>
            </a:p>
          </p:txBody>
        </p:sp>
      </p:grpSp>
      <p:grpSp>
        <p:nvGrpSpPr>
          <p:cNvPr id="9952" name="Google Shape;9952;p83"/>
          <p:cNvGrpSpPr/>
          <p:nvPr/>
        </p:nvGrpSpPr>
        <p:grpSpPr>
          <a:xfrm>
            <a:off x="4134419" y="3291630"/>
            <a:ext cx="2152842" cy="369332"/>
            <a:chOff x="4134419" y="3678500"/>
            <a:chExt cx="2152842" cy="369332"/>
          </a:xfrm>
        </p:grpSpPr>
        <p:grpSp>
          <p:nvGrpSpPr>
            <p:cNvPr id="9953" name="Google Shape;9953;p83"/>
            <p:cNvGrpSpPr/>
            <p:nvPr/>
          </p:nvGrpSpPr>
          <p:grpSpPr>
            <a:xfrm>
              <a:off x="5228886" y="3706233"/>
              <a:ext cx="1058375" cy="307296"/>
              <a:chOff x="5509436" y="3287899"/>
              <a:chExt cx="1058375" cy="307296"/>
            </a:xfrm>
          </p:grpSpPr>
          <p:grpSp>
            <p:nvGrpSpPr>
              <p:cNvPr id="9954" name="Google Shape;9954;p83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955" name="Google Shape;9955;p83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6" name="Google Shape;9956;p83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957" name="Google Shape;9957;p83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958" name="Google Shape;9958;p83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959" name="Google Shape;9959;p83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60" name="Google Shape;9960;p83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961" name="Google Shape;9961;p83"/>
            <p:cNvSpPr txBox="1"/>
            <p:nvPr/>
          </p:nvSpPr>
          <p:spPr>
            <a:xfrm>
              <a:off x="4134419" y="3678500"/>
              <a:ext cx="10790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/>
            </a:p>
          </p:txBody>
        </p:sp>
      </p:grpSp>
      <p:grpSp>
        <p:nvGrpSpPr>
          <p:cNvPr id="9962" name="Google Shape;9962;p83"/>
          <p:cNvGrpSpPr/>
          <p:nvPr/>
        </p:nvGrpSpPr>
        <p:grpSpPr>
          <a:xfrm>
            <a:off x="4152584" y="4104550"/>
            <a:ext cx="2134677" cy="369332"/>
            <a:chOff x="4152584" y="4491420"/>
            <a:chExt cx="2134677" cy="369332"/>
          </a:xfrm>
        </p:grpSpPr>
        <p:sp>
          <p:nvSpPr>
            <p:cNvPr id="9963" name="Google Shape;9963;p83"/>
            <p:cNvSpPr txBox="1"/>
            <p:nvPr/>
          </p:nvSpPr>
          <p:spPr>
            <a:xfrm>
              <a:off x="4152584" y="4491420"/>
              <a:ext cx="7409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frame</a:t>
              </a:r>
              <a:endParaRPr/>
            </a:p>
          </p:txBody>
        </p:sp>
        <p:grpSp>
          <p:nvGrpSpPr>
            <p:cNvPr id="9964" name="Google Shape;9964;p83"/>
            <p:cNvGrpSpPr/>
            <p:nvPr/>
          </p:nvGrpSpPr>
          <p:grpSpPr>
            <a:xfrm>
              <a:off x="4939472" y="4504142"/>
              <a:ext cx="1347789" cy="307296"/>
              <a:chOff x="5144294" y="4194650"/>
              <a:chExt cx="1347789" cy="307296"/>
            </a:xfrm>
          </p:grpSpPr>
          <p:grpSp>
            <p:nvGrpSpPr>
              <p:cNvPr id="9965" name="Google Shape;9965;p83"/>
              <p:cNvGrpSpPr/>
              <p:nvPr/>
            </p:nvGrpSpPr>
            <p:grpSpPr>
              <a:xfrm>
                <a:off x="5144294" y="4200321"/>
                <a:ext cx="1347789" cy="301625"/>
                <a:chOff x="286" y="1531"/>
                <a:chExt cx="849" cy="190"/>
              </a:xfrm>
            </p:grpSpPr>
            <p:sp>
              <p:nvSpPr>
                <p:cNvPr id="9966" name="Google Shape;9966;p83"/>
                <p:cNvSpPr/>
                <p:nvPr/>
              </p:nvSpPr>
              <p:spPr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7" name="Google Shape;9967;p83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968" name="Google Shape;9968;p83"/>
              <p:cNvSpPr/>
              <p:nvPr/>
            </p:nvSpPr>
            <p:spPr>
              <a:xfrm>
                <a:off x="5696012" y="4211988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969" name="Google Shape;9969;p83"/>
              <p:cNvSpPr/>
              <p:nvPr/>
            </p:nvSpPr>
            <p:spPr>
              <a:xfrm>
                <a:off x="5433708" y="4194650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970" name="Google Shape;9970;p83"/>
              <p:cNvCxnSpPr/>
              <p:nvPr/>
            </p:nvCxnSpPr>
            <p:spPr>
              <a:xfrm>
                <a:off x="6001149" y="4228896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71" name="Google Shape;9971;p83"/>
              <p:cNvCxnSpPr/>
              <p:nvPr/>
            </p:nvCxnSpPr>
            <p:spPr>
              <a:xfrm>
                <a:off x="5720650" y="4227184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972" name="Google Shape;9972;p83"/>
              <p:cNvSpPr/>
              <p:nvPr/>
            </p:nvSpPr>
            <p:spPr>
              <a:xfrm>
                <a:off x="5149178" y="4198403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9973" name="Google Shape;9973;p83"/>
              <p:cNvCxnSpPr/>
              <p:nvPr/>
            </p:nvCxnSpPr>
            <p:spPr>
              <a:xfrm>
                <a:off x="5418102" y="4226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974" name="Google Shape;9974;p8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 with medium confidence" id="9975" name="Google Shape;997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3652" y="2422862"/>
            <a:ext cx="401301" cy="55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976" name="Google Shape;9976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1955" y="3154580"/>
            <a:ext cx="451829" cy="621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977" name="Google Shape;9977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5899" y="3926006"/>
            <a:ext cx="505593" cy="695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978" name="Google Shape;9978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43303" y="3225239"/>
            <a:ext cx="451829" cy="621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9979" name="Google Shape;9979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6221" y="2509417"/>
            <a:ext cx="401301" cy="55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9980" name="Google Shape;998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613" y="1739407"/>
            <a:ext cx="351909" cy="4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5" name="Shape 9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6" name="Google Shape;9986;p84"/>
          <p:cNvSpPr/>
          <p:nvPr/>
        </p:nvSpPr>
        <p:spPr>
          <a:xfrm>
            <a:off x="8197855" y="4478480"/>
            <a:ext cx="454072" cy="992421"/>
          </a:xfrm>
          <a:custGeom>
            <a:rect b="b" l="l" r="r" t="t"/>
            <a:pathLst>
              <a:path extrusionOk="0" h="9750" w="9587">
                <a:moveTo>
                  <a:pt x="9553" y="7744"/>
                </a:moveTo>
                <a:lnTo>
                  <a:pt x="302" y="0"/>
                </a:lnTo>
                <a:cubicBezTo>
                  <a:pt x="201" y="3191"/>
                  <a:pt x="101" y="6382"/>
                  <a:pt x="0" y="9573"/>
                </a:cubicBezTo>
                <a:lnTo>
                  <a:pt x="9464" y="9750"/>
                </a:lnTo>
                <a:cubicBezTo>
                  <a:pt x="9314" y="8998"/>
                  <a:pt x="9702" y="8496"/>
                  <a:pt x="9553" y="7744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87" name="Google Shape;9987;p84"/>
          <p:cNvGrpSpPr/>
          <p:nvPr/>
        </p:nvGrpSpPr>
        <p:grpSpPr>
          <a:xfrm>
            <a:off x="8637066" y="5115960"/>
            <a:ext cx="958850" cy="476251"/>
            <a:chOff x="7493876" y="2774731"/>
            <a:chExt cx="1481958" cy="894622"/>
          </a:xfrm>
        </p:grpSpPr>
        <p:sp>
          <p:nvSpPr>
            <p:cNvPr id="9988" name="Google Shape;9988;p8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989" name="Google Shape;9989;p8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990" name="Google Shape;9990;p8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1" name="Google Shape;9991;p8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2" name="Google Shape;9992;p8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3" name="Google Shape;9993;p8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4" name="Google Shape;9994;p8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95" name="Google Shape;9995;p84"/>
          <p:cNvSpPr/>
          <p:nvPr/>
        </p:nvSpPr>
        <p:spPr>
          <a:xfrm>
            <a:off x="6916745" y="4489446"/>
            <a:ext cx="1273175" cy="94615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sx="103000" rotWithShape="0" algn="bl" dir="18900000" dist="38100" sy="10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6" name="Google Shape;9996;p84"/>
          <p:cNvSpPr txBox="1"/>
          <p:nvPr/>
        </p:nvSpPr>
        <p:spPr>
          <a:xfrm>
            <a:off x="6873882" y="4456108"/>
            <a:ext cx="1317625" cy="9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9997" name="Google Shape;9997;p84"/>
          <p:cNvSpPr/>
          <p:nvPr/>
        </p:nvSpPr>
        <p:spPr>
          <a:xfrm>
            <a:off x="2886137" y="4865756"/>
            <a:ext cx="1273175" cy="1536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sx="101000" rotWithShape="0" algn="bl" dir="18900000" dist="381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8" name="Google Shape;9998;p84"/>
          <p:cNvSpPr txBox="1"/>
          <p:nvPr/>
        </p:nvSpPr>
        <p:spPr>
          <a:xfrm>
            <a:off x="2832765" y="4821907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cxnSp>
        <p:nvCxnSpPr>
          <p:cNvPr id="9999" name="Google Shape;9999;p84"/>
          <p:cNvCxnSpPr/>
          <p:nvPr/>
        </p:nvCxnSpPr>
        <p:spPr>
          <a:xfrm>
            <a:off x="2886136" y="5183257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0" name="Google Shape;10000;p84"/>
          <p:cNvCxnSpPr/>
          <p:nvPr/>
        </p:nvCxnSpPr>
        <p:spPr>
          <a:xfrm>
            <a:off x="2894074" y="5503932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1" name="Google Shape;10001;p84"/>
          <p:cNvCxnSpPr/>
          <p:nvPr/>
        </p:nvCxnSpPr>
        <p:spPr>
          <a:xfrm>
            <a:off x="2898836" y="5784919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2" name="Google Shape;10002;p84"/>
          <p:cNvCxnSpPr/>
          <p:nvPr/>
        </p:nvCxnSpPr>
        <p:spPr>
          <a:xfrm>
            <a:off x="2898836" y="6061144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03" name="Google Shape;10003;p84"/>
          <p:cNvSpPr/>
          <p:nvPr/>
        </p:nvSpPr>
        <p:spPr>
          <a:xfrm>
            <a:off x="3816357" y="985833"/>
            <a:ext cx="1273175" cy="1536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sx="101000" rotWithShape="0" algn="bl" dir="18900000" dist="381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4" name="Google Shape;10004;p84"/>
          <p:cNvSpPr txBox="1"/>
          <p:nvPr/>
        </p:nvSpPr>
        <p:spPr>
          <a:xfrm>
            <a:off x="3762985" y="941984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10005" name="Google Shape;10005;p84"/>
          <p:cNvSpPr/>
          <p:nvPr/>
        </p:nvSpPr>
        <p:spPr>
          <a:xfrm>
            <a:off x="8317497" y="2564096"/>
            <a:ext cx="638175" cy="781777"/>
          </a:xfrm>
          <a:custGeom>
            <a:rect b="b" l="l" r="r" t="t"/>
            <a:pathLst>
              <a:path extrusionOk="0" h="537" w="402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06" name="Google Shape;10006;p84"/>
          <p:cNvGrpSpPr/>
          <p:nvPr/>
        </p:nvGrpSpPr>
        <p:grpSpPr>
          <a:xfrm>
            <a:off x="8737109" y="2942202"/>
            <a:ext cx="959348" cy="478062"/>
            <a:chOff x="3668110" y="2448910"/>
            <a:chExt cx="3794234" cy="2165130"/>
          </a:xfrm>
        </p:grpSpPr>
        <p:sp>
          <p:nvSpPr>
            <p:cNvPr id="10007" name="Google Shape;10007;p84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8" name="Google Shape;10008;p84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09" name="Google Shape;10009;p84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010" name="Google Shape;10010;p84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1" name="Google Shape;10011;p84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2" name="Google Shape;10012;p84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3" name="Google Shape;10013;p84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014" name="Google Shape;10014;p84"/>
          <p:cNvSpPr txBox="1"/>
          <p:nvPr>
            <p:ph type="title"/>
          </p:nvPr>
        </p:nvSpPr>
        <p:spPr>
          <a:xfrm>
            <a:off x="6978813" y="264748"/>
            <a:ext cx="4683534" cy="168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Encapsulation: an end-end view</a:t>
            </a:r>
            <a:endParaRPr sz="4400"/>
          </a:p>
        </p:txBody>
      </p:sp>
      <p:sp>
        <p:nvSpPr>
          <p:cNvPr id="10015" name="Google Shape;10015;p84"/>
          <p:cNvSpPr/>
          <p:nvPr/>
        </p:nvSpPr>
        <p:spPr>
          <a:xfrm>
            <a:off x="5037145" y="1701796"/>
            <a:ext cx="4048125" cy="3833813"/>
          </a:xfrm>
          <a:custGeom>
            <a:rect b="b" l="l" r="r" t="t"/>
            <a:pathLst>
              <a:path extrusionOk="0" h="2415" w="2550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6" name="Google Shape;10016;p84"/>
          <p:cNvSpPr txBox="1"/>
          <p:nvPr/>
        </p:nvSpPr>
        <p:spPr>
          <a:xfrm>
            <a:off x="3935420" y="477833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10017" name="Google Shape;10017;p84"/>
          <p:cNvSpPr/>
          <p:nvPr/>
        </p:nvSpPr>
        <p:spPr>
          <a:xfrm>
            <a:off x="5087944" y="959945"/>
            <a:ext cx="360362" cy="1596219"/>
          </a:xfrm>
          <a:custGeom>
            <a:rect b="b" l="l" r="r" t="t"/>
            <a:pathLst>
              <a:path extrusionOk="0" h="1186" w="267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18" name="Google Shape;10018;p84"/>
          <p:cNvCxnSpPr/>
          <p:nvPr/>
        </p:nvCxnSpPr>
        <p:spPr>
          <a:xfrm>
            <a:off x="3816356" y="1303334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9" name="Google Shape;10019;p84"/>
          <p:cNvCxnSpPr/>
          <p:nvPr/>
        </p:nvCxnSpPr>
        <p:spPr>
          <a:xfrm>
            <a:off x="3824294" y="1624009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0" name="Google Shape;10020;p84"/>
          <p:cNvCxnSpPr/>
          <p:nvPr/>
        </p:nvCxnSpPr>
        <p:spPr>
          <a:xfrm>
            <a:off x="3829056" y="1904996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1" name="Google Shape;10021;p84"/>
          <p:cNvCxnSpPr/>
          <p:nvPr/>
        </p:nvCxnSpPr>
        <p:spPr>
          <a:xfrm>
            <a:off x="3829056" y="2181221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22" name="Google Shape;10022;p84"/>
          <p:cNvGrpSpPr/>
          <p:nvPr/>
        </p:nvGrpSpPr>
        <p:grpSpPr>
          <a:xfrm>
            <a:off x="2438406" y="1622421"/>
            <a:ext cx="1208088" cy="303213"/>
            <a:chOff x="501" y="1990"/>
            <a:chExt cx="761" cy="191"/>
          </a:xfrm>
        </p:grpSpPr>
        <p:sp>
          <p:nvSpPr>
            <p:cNvPr id="10023" name="Google Shape;10023;p84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4" name="Google Shape;10024;p84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25" name="Google Shape;10025;p84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26" name="Google Shape;10026;p84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27" name="Google Shape;10027;p84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28" name="Google Shape;10028;p84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29" name="Google Shape;10029;p84"/>
          <p:cNvSpPr txBox="1"/>
          <p:nvPr/>
        </p:nvSpPr>
        <p:spPr>
          <a:xfrm>
            <a:off x="1614494" y="1250945"/>
            <a:ext cx="9636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segment</a:t>
            </a:r>
            <a:endParaRPr/>
          </a:p>
        </p:txBody>
      </p:sp>
      <p:grpSp>
        <p:nvGrpSpPr>
          <p:cNvPr id="10030" name="Google Shape;10030;p84"/>
          <p:cNvGrpSpPr/>
          <p:nvPr/>
        </p:nvGrpSpPr>
        <p:grpSpPr>
          <a:xfrm>
            <a:off x="2755907" y="1290633"/>
            <a:ext cx="301625" cy="292100"/>
            <a:chOff x="1962" y="2058"/>
            <a:chExt cx="190" cy="184"/>
          </a:xfrm>
        </p:grpSpPr>
        <p:sp>
          <p:nvSpPr>
            <p:cNvPr id="10031" name="Google Shape;10031;p84"/>
            <p:cNvSpPr/>
            <p:nvPr/>
          </p:nvSpPr>
          <p:spPr>
            <a:xfrm>
              <a:off x="1962" y="2075"/>
              <a:ext cx="177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2" name="Google Shape;10032;p84"/>
            <p:cNvSpPr/>
            <p:nvPr/>
          </p:nvSpPr>
          <p:spPr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sp>
        <p:nvSpPr>
          <p:cNvPr id="10033" name="Google Shape;10033;p84"/>
          <p:cNvSpPr txBox="1"/>
          <p:nvPr/>
        </p:nvSpPr>
        <p:spPr>
          <a:xfrm>
            <a:off x="1414470" y="1590670"/>
            <a:ext cx="10429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datagram</a:t>
            </a:r>
            <a:endParaRPr/>
          </a:p>
        </p:txBody>
      </p:sp>
      <p:sp>
        <p:nvSpPr>
          <p:cNvPr id="10034" name="Google Shape;10034;p84"/>
          <p:cNvSpPr txBox="1"/>
          <p:nvPr/>
        </p:nvSpPr>
        <p:spPr>
          <a:xfrm>
            <a:off x="2767020" y="4411659"/>
            <a:ext cx="1412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1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/>
          </a:p>
        </p:txBody>
      </p:sp>
      <p:grpSp>
        <p:nvGrpSpPr>
          <p:cNvPr id="10035" name="Google Shape;10035;p84"/>
          <p:cNvGrpSpPr/>
          <p:nvPr/>
        </p:nvGrpSpPr>
        <p:grpSpPr>
          <a:xfrm>
            <a:off x="1371606" y="5781671"/>
            <a:ext cx="1479550" cy="303213"/>
            <a:chOff x="332" y="2224"/>
            <a:chExt cx="932" cy="191"/>
          </a:xfrm>
        </p:grpSpPr>
        <p:sp>
          <p:nvSpPr>
            <p:cNvPr id="10036" name="Google Shape;10036;p84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7" name="Google Shape;10037;p84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38" name="Google Shape;10038;p84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39" name="Google Shape;10039;p84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040" name="Google Shape;10040;p84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41" name="Google Shape;10041;p84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2" name="Google Shape;10042;p84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3" name="Google Shape;10043;p84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44" name="Google Shape;10044;p84"/>
          <p:cNvGrpSpPr/>
          <p:nvPr/>
        </p:nvGrpSpPr>
        <p:grpSpPr>
          <a:xfrm>
            <a:off x="1639895" y="5483221"/>
            <a:ext cx="1208087" cy="303213"/>
            <a:chOff x="501" y="1990"/>
            <a:chExt cx="761" cy="191"/>
          </a:xfrm>
        </p:grpSpPr>
        <p:sp>
          <p:nvSpPr>
            <p:cNvPr id="10045" name="Google Shape;10045;p84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6" name="Google Shape;10046;p84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47" name="Google Shape;10047;p84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48" name="Google Shape;10048;p84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49" name="Google Shape;10049;p84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50" name="Google Shape;10050;p84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51" name="Google Shape;10051;p84"/>
          <p:cNvGrpSpPr/>
          <p:nvPr/>
        </p:nvGrpSpPr>
        <p:grpSpPr>
          <a:xfrm>
            <a:off x="1943106" y="5175246"/>
            <a:ext cx="890588" cy="303213"/>
            <a:chOff x="645" y="1734"/>
            <a:chExt cx="561" cy="191"/>
          </a:xfrm>
        </p:grpSpPr>
        <p:sp>
          <p:nvSpPr>
            <p:cNvPr id="10052" name="Google Shape;10052;p84"/>
            <p:cNvSpPr/>
            <p:nvPr/>
          </p:nvSpPr>
          <p:spPr>
            <a:xfrm>
              <a:off x="645" y="1751"/>
              <a:ext cx="4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3" name="Google Shape;10053;p84"/>
            <p:cNvSpPr/>
            <p:nvPr/>
          </p:nvSpPr>
          <p:spPr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54" name="Google Shape;10054;p84"/>
            <p:cNvSpPr/>
            <p:nvPr/>
          </p:nvSpPr>
          <p:spPr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55" name="Google Shape;10055;p84"/>
            <p:cNvCxnSpPr/>
            <p:nvPr/>
          </p:nvCxnSpPr>
          <p:spPr>
            <a:xfrm>
              <a:off x="824" y="175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56" name="Google Shape;10056;p84"/>
          <p:cNvGrpSpPr/>
          <p:nvPr/>
        </p:nvGrpSpPr>
        <p:grpSpPr>
          <a:xfrm>
            <a:off x="2149481" y="4864096"/>
            <a:ext cx="679450" cy="301625"/>
            <a:chOff x="780" y="1553"/>
            <a:chExt cx="428" cy="190"/>
          </a:xfrm>
        </p:grpSpPr>
        <p:sp>
          <p:nvSpPr>
            <p:cNvPr id="10057" name="Google Shape;10057;p84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8" name="Google Shape;10058;p84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cxnSp>
        <p:nvCxnSpPr>
          <p:cNvPr id="10059" name="Google Shape;10059;p84"/>
          <p:cNvCxnSpPr/>
          <p:nvPr/>
        </p:nvCxnSpPr>
        <p:spPr>
          <a:xfrm>
            <a:off x="6916745" y="4806946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0" name="Google Shape;10060;p84"/>
          <p:cNvCxnSpPr/>
          <p:nvPr/>
        </p:nvCxnSpPr>
        <p:spPr>
          <a:xfrm>
            <a:off x="6924682" y="5127621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61" name="Google Shape;10061;p84"/>
          <p:cNvSpPr/>
          <p:nvPr/>
        </p:nvSpPr>
        <p:spPr>
          <a:xfrm>
            <a:off x="7083433" y="2597147"/>
            <a:ext cx="1273175" cy="655638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bl" dir="189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62" name="Google Shape;10062;p84"/>
          <p:cNvCxnSpPr/>
          <p:nvPr/>
        </p:nvCxnSpPr>
        <p:spPr>
          <a:xfrm>
            <a:off x="7083433" y="2914647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63" name="Google Shape;10063;p84"/>
          <p:cNvSpPr/>
          <p:nvPr/>
        </p:nvSpPr>
        <p:spPr>
          <a:xfrm>
            <a:off x="3048006" y="787395"/>
            <a:ext cx="5264150" cy="5494338"/>
          </a:xfrm>
          <a:custGeom>
            <a:rect b="b" l="l" r="r" t="t"/>
            <a:pathLst>
              <a:path extrusionOk="0" h="3461" w="3316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64" name="Google Shape;10064;p84"/>
          <p:cNvGrpSpPr/>
          <p:nvPr/>
        </p:nvGrpSpPr>
        <p:grpSpPr>
          <a:xfrm>
            <a:off x="5457831" y="4800596"/>
            <a:ext cx="1479550" cy="303213"/>
            <a:chOff x="332" y="2224"/>
            <a:chExt cx="932" cy="191"/>
          </a:xfrm>
        </p:grpSpPr>
        <p:sp>
          <p:nvSpPr>
            <p:cNvPr id="10065" name="Google Shape;10065;p84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6" name="Google Shape;10066;p84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67" name="Google Shape;10067;p84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68" name="Google Shape;10068;p84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069" name="Google Shape;10069;p84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70" name="Google Shape;10070;p84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71" name="Google Shape;10071;p84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72" name="Google Shape;10072;p84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73" name="Google Shape;10073;p84"/>
          <p:cNvGrpSpPr/>
          <p:nvPr/>
        </p:nvGrpSpPr>
        <p:grpSpPr>
          <a:xfrm>
            <a:off x="5716595" y="4494208"/>
            <a:ext cx="1208087" cy="303212"/>
            <a:chOff x="501" y="1990"/>
            <a:chExt cx="761" cy="191"/>
          </a:xfrm>
        </p:grpSpPr>
        <p:sp>
          <p:nvSpPr>
            <p:cNvPr id="10074" name="Google Shape;10074;p84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5" name="Google Shape;10075;p84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76" name="Google Shape;10076;p84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77" name="Google Shape;10077;p84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78" name="Google Shape;10078;p84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79" name="Google Shape;10079;p84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80" name="Google Shape;10080;p84"/>
          <p:cNvGrpSpPr/>
          <p:nvPr/>
        </p:nvGrpSpPr>
        <p:grpSpPr>
          <a:xfrm>
            <a:off x="8488370" y="4860921"/>
            <a:ext cx="1208087" cy="303213"/>
            <a:chOff x="501" y="1990"/>
            <a:chExt cx="761" cy="191"/>
          </a:xfrm>
        </p:grpSpPr>
        <p:sp>
          <p:nvSpPr>
            <p:cNvPr id="10081" name="Google Shape;10081;p84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2" name="Google Shape;10082;p84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83" name="Google Shape;10083;p84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84" name="Google Shape;10084;p84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85" name="Google Shape;10085;p84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86" name="Google Shape;10086;p84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87" name="Google Shape;10087;p84"/>
          <p:cNvGrpSpPr/>
          <p:nvPr/>
        </p:nvGrpSpPr>
        <p:grpSpPr>
          <a:xfrm>
            <a:off x="2157419" y="1919283"/>
            <a:ext cx="1479550" cy="303212"/>
            <a:chOff x="332" y="2224"/>
            <a:chExt cx="932" cy="191"/>
          </a:xfrm>
        </p:grpSpPr>
        <p:sp>
          <p:nvSpPr>
            <p:cNvPr id="10088" name="Google Shape;10088;p84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9" name="Google Shape;10089;p84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90" name="Google Shape;10090;p84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91" name="Google Shape;10091;p84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092" name="Google Shape;10092;p84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93" name="Google Shape;10093;p84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94" name="Google Shape;10094;p84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95" name="Google Shape;10095;p84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96" name="Google Shape;10096;p84"/>
          <p:cNvSpPr txBox="1"/>
          <p:nvPr/>
        </p:nvSpPr>
        <p:spPr>
          <a:xfrm>
            <a:off x="9140831" y="5665783"/>
            <a:ext cx="8414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7" name="Google Shape;10097;p84"/>
          <p:cNvSpPr txBox="1"/>
          <p:nvPr/>
        </p:nvSpPr>
        <p:spPr>
          <a:xfrm>
            <a:off x="9155119" y="3386662"/>
            <a:ext cx="8692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8" name="Google Shape;10098;p84"/>
          <p:cNvSpPr txBox="1"/>
          <p:nvPr/>
        </p:nvSpPr>
        <p:spPr>
          <a:xfrm>
            <a:off x="1922469" y="946145"/>
            <a:ext cx="10080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/>
          </a:p>
        </p:txBody>
      </p:sp>
      <p:grpSp>
        <p:nvGrpSpPr>
          <p:cNvPr id="10099" name="Google Shape;10099;p84"/>
          <p:cNvGrpSpPr/>
          <p:nvPr/>
        </p:nvGrpSpPr>
        <p:grpSpPr>
          <a:xfrm>
            <a:off x="2982919" y="973134"/>
            <a:ext cx="679450" cy="301625"/>
            <a:chOff x="780" y="1553"/>
            <a:chExt cx="428" cy="190"/>
          </a:xfrm>
        </p:grpSpPr>
        <p:sp>
          <p:nvSpPr>
            <p:cNvPr id="10100" name="Google Shape;10100;p84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1" name="Google Shape;10101;p84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grpSp>
        <p:nvGrpSpPr>
          <p:cNvPr id="10102" name="Google Shape;10102;p84"/>
          <p:cNvGrpSpPr/>
          <p:nvPr/>
        </p:nvGrpSpPr>
        <p:grpSpPr>
          <a:xfrm>
            <a:off x="2746384" y="1290634"/>
            <a:ext cx="908050" cy="301625"/>
            <a:chOff x="1848" y="2046"/>
            <a:chExt cx="572" cy="190"/>
          </a:xfrm>
        </p:grpSpPr>
        <p:grpSp>
          <p:nvGrpSpPr>
            <p:cNvPr id="10103" name="Google Shape;10103;p84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0104" name="Google Shape;10104;p84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5" name="Google Shape;10105;p84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10106" name="Google Shape;10106;p84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0107" name="Google Shape;10107;p84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8" name="Google Shape;10108;p84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10109" name="Google Shape;10109;p84"/>
          <p:cNvGrpSpPr/>
          <p:nvPr/>
        </p:nvGrpSpPr>
        <p:grpSpPr>
          <a:xfrm>
            <a:off x="2438407" y="1622425"/>
            <a:ext cx="323850" cy="295274"/>
            <a:chOff x="1948" y="2058"/>
            <a:chExt cx="204" cy="184"/>
          </a:xfrm>
        </p:grpSpPr>
        <p:sp>
          <p:nvSpPr>
            <p:cNvPr id="10110" name="Google Shape;10110;p84"/>
            <p:cNvSpPr/>
            <p:nvPr/>
          </p:nvSpPr>
          <p:spPr>
            <a:xfrm>
              <a:off x="1948" y="2075"/>
              <a:ext cx="191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1" name="Google Shape;10111;p84"/>
            <p:cNvSpPr/>
            <p:nvPr/>
          </p:nvSpPr>
          <p:spPr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</p:grpSp>
      <p:sp>
        <p:nvSpPr>
          <p:cNvPr id="10112" name="Google Shape;10112;p84"/>
          <p:cNvSpPr txBox="1"/>
          <p:nvPr/>
        </p:nvSpPr>
        <p:spPr>
          <a:xfrm>
            <a:off x="1376369" y="1897058"/>
            <a:ext cx="7048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frame</a:t>
            </a:r>
            <a:endParaRPr/>
          </a:p>
        </p:txBody>
      </p:sp>
      <p:grpSp>
        <p:nvGrpSpPr>
          <p:cNvPr id="10113" name="Google Shape;10113;p84"/>
          <p:cNvGrpSpPr/>
          <p:nvPr/>
        </p:nvGrpSpPr>
        <p:grpSpPr>
          <a:xfrm flipH="1">
            <a:off x="5359407" y="1341434"/>
            <a:ext cx="803275" cy="771525"/>
            <a:chOff x="-44" y="1473"/>
            <a:chExt cx="981" cy="1105"/>
          </a:xfrm>
        </p:grpSpPr>
        <p:pic>
          <p:nvPicPr>
            <p:cNvPr descr="desktop_computer_stylized_medium" id="10114" name="Google Shape;10114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5" name="Google Shape;10115;p8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16" name="Google Shape;10116;p84"/>
          <p:cNvSpPr/>
          <p:nvPr/>
        </p:nvSpPr>
        <p:spPr>
          <a:xfrm>
            <a:off x="4178506" y="4871041"/>
            <a:ext cx="360362" cy="1522901"/>
          </a:xfrm>
          <a:custGeom>
            <a:rect b="b" l="l" r="r" t="t"/>
            <a:pathLst>
              <a:path extrusionOk="0" h="1186" w="267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7" name="Google Shape;10117;p84"/>
          <p:cNvGrpSpPr/>
          <p:nvPr/>
        </p:nvGrpSpPr>
        <p:grpSpPr>
          <a:xfrm flipH="1">
            <a:off x="4397382" y="5224459"/>
            <a:ext cx="803275" cy="771525"/>
            <a:chOff x="-44" y="1473"/>
            <a:chExt cx="981" cy="1105"/>
          </a:xfrm>
        </p:grpSpPr>
        <p:pic>
          <p:nvPicPr>
            <p:cNvPr descr="desktop_computer_stylized_medium" id="10118" name="Google Shape;10118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9" name="Google Shape;10119;p8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0" name="Google Shape;10120;p84"/>
          <p:cNvSpPr txBox="1"/>
          <p:nvPr/>
        </p:nvSpPr>
        <p:spPr>
          <a:xfrm>
            <a:off x="7030180" y="2584590"/>
            <a:ext cx="1317625" cy="695325"/>
          </a:xfrm>
          <a:prstGeom prst="rect">
            <a:avLst/>
          </a:prstGeom>
          <a:noFill/>
          <a:ln>
            <a:noFill/>
          </a:ln>
          <a:effectLst>
            <a:outerShdw blurRad="114300" sx="123000" rotWithShape="0" algn="bl" dir="18900000" dist="38100" sy="123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10121" name="Google Shape;10121;p8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6" name="Shape 10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" name="Google Shape;10127;p85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10128" name="Google Shape;10128;p8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29" name="Google Shape;10129;p85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10130" name="Google Shape;1013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4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1668" name="Google Shape;1668;p14"/>
          <p:cNvSpPr txBox="1"/>
          <p:nvPr/>
        </p:nvSpPr>
        <p:spPr>
          <a:xfrm>
            <a:off x="885095" y="1371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human protocol and a computer network protocol: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4"/>
          <p:cNvSpPr/>
          <p:nvPr/>
        </p:nvSpPr>
        <p:spPr>
          <a:xfrm>
            <a:off x="980344" y="5862638"/>
            <a:ext cx="5511891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2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other human protocols? </a:t>
            </a:r>
            <a:endParaRPr/>
          </a:p>
        </p:txBody>
      </p:sp>
      <p:pic>
        <p:nvPicPr>
          <p:cNvPr descr="Alice" id="1670" name="Google Shape;16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b" id="1671" name="Google Shape;16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2" name="Google Shape;1672;p14"/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cxnSp>
          <p:nvCxnSpPr>
            <p:cNvPr id="1673" name="Google Shape;1673;p14"/>
            <p:cNvCxnSpPr/>
            <p:nvPr/>
          </p:nvCxnSpPr>
          <p:spPr>
            <a:xfrm>
              <a:off x="2925329" y="2709863"/>
              <a:ext cx="1762125" cy="276225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74" name="Google Shape;1674;p14"/>
            <p:cNvSpPr txBox="1"/>
            <p:nvPr/>
          </p:nvSpPr>
          <p:spPr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/>
            </a:p>
          </p:txBody>
        </p:sp>
      </p:grpSp>
      <p:grpSp>
        <p:nvGrpSpPr>
          <p:cNvPr id="1675" name="Google Shape;1675;p14"/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cxnSp>
          <p:nvCxnSpPr>
            <p:cNvPr id="1676" name="Google Shape;1676;p14"/>
            <p:cNvCxnSpPr/>
            <p:nvPr/>
          </p:nvCxnSpPr>
          <p:spPr>
            <a:xfrm flipH="1" rot="10800000">
              <a:off x="2617354" y="3268663"/>
              <a:ext cx="2085975" cy="36195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77" name="Google Shape;1677;p14"/>
            <p:cNvSpPr txBox="1"/>
            <p:nvPr/>
          </p:nvSpPr>
          <p:spPr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/>
            </a:p>
          </p:txBody>
        </p:sp>
      </p:grpSp>
      <p:grpSp>
        <p:nvGrpSpPr>
          <p:cNvPr id="1678" name="Google Shape;1678;p14"/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cxnSp>
          <p:nvCxnSpPr>
            <p:cNvPr id="1679" name="Google Shape;1679;p14"/>
            <p:cNvCxnSpPr/>
            <p:nvPr/>
          </p:nvCxnSpPr>
          <p:spPr>
            <a:xfrm>
              <a:off x="2601479" y="3700463"/>
              <a:ext cx="2162175" cy="43815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80" name="Google Shape;1680;p14"/>
            <p:cNvGrpSpPr/>
            <p:nvPr/>
          </p:nvGrpSpPr>
          <p:grpSpPr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1681" name="Google Shape;1681;p14"/>
              <p:cNvSpPr/>
              <p:nvPr/>
            </p:nvSpPr>
            <p:spPr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14"/>
              <p:cNvSpPr txBox="1"/>
              <p:nvPr/>
            </p:nvSpPr>
            <p:spPr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Got the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time?</a:t>
                </a:r>
                <a:endParaRPr/>
              </a:p>
            </p:txBody>
          </p:sp>
        </p:grpSp>
      </p:grpSp>
      <p:grpSp>
        <p:nvGrpSpPr>
          <p:cNvPr id="1683" name="Google Shape;1683;p14"/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cxnSp>
          <p:nvCxnSpPr>
            <p:cNvPr id="1684" name="Google Shape;1684;p14"/>
            <p:cNvCxnSpPr/>
            <p:nvPr/>
          </p:nvCxnSpPr>
          <p:spPr>
            <a:xfrm flipH="1" rot="10800000">
              <a:off x="2763404" y="4271963"/>
              <a:ext cx="1952625" cy="333375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grpSp>
          <p:nvGrpSpPr>
            <p:cNvPr id="1685" name="Google Shape;1685;p14"/>
            <p:cNvGrpSpPr/>
            <p:nvPr/>
          </p:nvGrpSpPr>
          <p:grpSpPr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1686" name="Google Shape;1686;p14"/>
              <p:cNvSpPr/>
              <p:nvPr/>
            </p:nvSpPr>
            <p:spPr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14"/>
              <p:cNvSpPr txBox="1"/>
              <p:nvPr/>
            </p:nvSpPr>
            <p:spPr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2:00</a:t>
                </a:r>
                <a:endParaRPr/>
              </a:p>
            </p:txBody>
          </p:sp>
        </p:grpSp>
      </p:grpSp>
      <p:cxnSp>
        <p:nvCxnSpPr>
          <p:cNvPr id="1688" name="Google Shape;1688;p14"/>
          <p:cNvCxnSpPr/>
          <p:nvPr/>
        </p:nvCxnSpPr>
        <p:spPr>
          <a:xfrm>
            <a:off x="5730145" y="2115345"/>
            <a:ext cx="0" cy="3573462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89" name="Google Shape;1689;p14"/>
          <p:cNvGrpSpPr/>
          <p:nvPr/>
        </p:nvGrpSpPr>
        <p:grpSpPr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1690" name="Google Shape;1690;p14"/>
            <p:cNvSpPr/>
            <p:nvPr/>
          </p:nvSpPr>
          <p:spPr>
            <a:xfrm>
              <a:off x="2244" y="3282"/>
              <a:ext cx="408" cy="1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14"/>
            <p:cNvSpPr txBox="1"/>
            <p:nvPr/>
          </p:nvSpPr>
          <p:spPr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/>
            </a:p>
          </p:txBody>
        </p:sp>
      </p:grpSp>
      <p:grpSp>
        <p:nvGrpSpPr>
          <p:cNvPr id="1692" name="Google Shape;1692;p14"/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cxnSp>
          <p:nvCxnSpPr>
            <p:cNvPr id="1693" name="Google Shape;1693;p14"/>
            <p:cNvCxnSpPr/>
            <p:nvPr/>
          </p:nvCxnSpPr>
          <p:spPr>
            <a:xfrm flipH="1" rot="10800000">
              <a:off x="6786129" y="3255963"/>
              <a:ext cx="2216150" cy="398463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94" name="Google Shape;1694;p14"/>
            <p:cNvSpPr/>
            <p:nvPr/>
          </p:nvSpPr>
          <p:spPr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14"/>
            <p:cNvSpPr txBox="1"/>
            <p:nvPr/>
          </p:nvSpPr>
          <p:spPr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response</a:t>
              </a:r>
              <a:endParaRPr/>
            </a:p>
          </p:txBody>
        </p:sp>
      </p:grpSp>
      <p:grpSp>
        <p:nvGrpSpPr>
          <p:cNvPr id="1696" name="Google Shape;1696;p14"/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cxnSp>
          <p:nvCxnSpPr>
            <p:cNvPr id="1697" name="Google Shape;1697;p14"/>
            <p:cNvCxnSpPr/>
            <p:nvPr/>
          </p:nvCxnSpPr>
          <p:spPr>
            <a:xfrm flipH="1" rot="10800000">
              <a:off x="6833754" y="4464051"/>
              <a:ext cx="2343150" cy="428625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98" name="Google Shape;1698;p14"/>
            <p:cNvSpPr/>
            <p:nvPr/>
          </p:nvSpPr>
          <p:spPr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14"/>
            <p:cNvSpPr txBox="1"/>
            <p:nvPr/>
          </p:nvSpPr>
          <p:spPr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&lt;file&gt;</a:t>
              </a:r>
              <a:endParaRPr/>
            </a:p>
          </p:txBody>
        </p:sp>
      </p:grpSp>
      <p:grpSp>
        <p:nvGrpSpPr>
          <p:cNvPr id="1700" name="Google Shape;1700;p14"/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cxnSp>
          <p:nvCxnSpPr>
            <p:cNvPr id="1701" name="Google Shape;1701;p14"/>
            <p:cNvCxnSpPr/>
            <p:nvPr/>
          </p:nvCxnSpPr>
          <p:spPr>
            <a:xfrm>
              <a:off x="6848042" y="2749551"/>
              <a:ext cx="2176462" cy="347662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2" name="Google Shape;1702;p14"/>
            <p:cNvSpPr/>
            <p:nvPr/>
          </p:nvSpPr>
          <p:spPr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14"/>
            <p:cNvSpPr txBox="1"/>
            <p:nvPr/>
          </p:nvSpPr>
          <p:spPr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request</a:t>
              </a:r>
              <a:endParaRPr/>
            </a:p>
          </p:txBody>
        </p:sp>
      </p:grpSp>
      <p:grpSp>
        <p:nvGrpSpPr>
          <p:cNvPr id="1704" name="Google Shape;1704;p14"/>
          <p:cNvGrpSpPr/>
          <p:nvPr/>
        </p:nvGrpSpPr>
        <p:grpSpPr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1705" name="Google Shape;1705;p14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4208" y="429"/>
              <a:ext cx="1043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4213" y="691"/>
              <a:ext cx="597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0" name="Google Shape;1710;p14"/>
            <p:cNvGrpSpPr/>
            <p:nvPr/>
          </p:nvGrpSpPr>
          <p:grpSpPr>
            <a:xfrm>
              <a:off x="4747" y="666"/>
              <a:ext cx="582" cy="146"/>
              <a:chOff x="612" y="2566"/>
              <a:chExt cx="726" cy="140"/>
            </a:xfrm>
          </p:grpSpPr>
          <p:sp>
            <p:nvSpPr>
              <p:cNvPr id="1711" name="Google Shape;1711;p14"/>
              <p:cNvSpPr/>
              <p:nvPr/>
            </p:nvSpPr>
            <p:spPr>
              <a:xfrm>
                <a:off x="612" y="2566"/>
                <a:ext cx="726" cy="14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14"/>
              <p:cNvSpPr/>
              <p:nvPr/>
            </p:nvSpPr>
            <p:spPr>
              <a:xfrm>
                <a:off x="625" y="2580"/>
                <a:ext cx="693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3" name="Google Shape;1713;p14"/>
            <p:cNvSpPr/>
            <p:nvPr/>
          </p:nvSpPr>
          <p:spPr>
            <a:xfrm>
              <a:off x="4224" y="1018"/>
              <a:ext cx="597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4" name="Google Shape;1714;p14"/>
            <p:cNvGrpSpPr/>
            <p:nvPr/>
          </p:nvGrpSpPr>
          <p:grpSpPr>
            <a:xfrm>
              <a:off x="4748" y="993"/>
              <a:ext cx="582" cy="136"/>
              <a:chOff x="615" y="2567"/>
              <a:chExt cx="726" cy="141"/>
            </a:xfrm>
          </p:grpSpPr>
          <p:sp>
            <p:nvSpPr>
              <p:cNvPr id="1715" name="Google Shape;1715;p14"/>
              <p:cNvSpPr/>
              <p:nvPr/>
            </p:nvSpPr>
            <p:spPr>
              <a:xfrm>
                <a:off x="615" y="2567"/>
                <a:ext cx="726" cy="141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14"/>
              <p:cNvSpPr/>
              <p:nvPr/>
            </p:nvSpPr>
            <p:spPr>
              <a:xfrm>
                <a:off x="628" y="2582"/>
                <a:ext cx="693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7" name="Google Shape;1717;p14"/>
            <p:cNvSpPr/>
            <p:nvPr/>
          </p:nvSpPr>
          <p:spPr>
            <a:xfrm>
              <a:off x="4219" y="1360"/>
              <a:ext cx="592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4229" y="1657"/>
              <a:ext cx="597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9" name="Google Shape;1719;p14"/>
            <p:cNvGrpSpPr/>
            <p:nvPr/>
          </p:nvGrpSpPr>
          <p:grpSpPr>
            <a:xfrm>
              <a:off x="4737" y="1627"/>
              <a:ext cx="581" cy="151"/>
              <a:chOff x="617" y="2568"/>
              <a:chExt cx="724" cy="139"/>
            </a:xfrm>
          </p:grpSpPr>
          <p:sp>
            <p:nvSpPr>
              <p:cNvPr id="1720" name="Google Shape;1720;p14"/>
              <p:cNvSpPr/>
              <p:nvPr/>
            </p:nvSpPr>
            <p:spPr>
              <a:xfrm>
                <a:off x="617" y="2568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14"/>
              <p:cNvSpPr/>
              <p:nvPr/>
            </p:nvSpPr>
            <p:spPr>
              <a:xfrm>
                <a:off x="630" y="2582"/>
                <a:ext cx="692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2" name="Google Shape;1722;p1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3" name="Google Shape;1723;p14"/>
            <p:cNvGrpSpPr/>
            <p:nvPr/>
          </p:nvGrpSpPr>
          <p:grpSpPr>
            <a:xfrm>
              <a:off x="4737" y="1325"/>
              <a:ext cx="581" cy="141"/>
              <a:chOff x="612" y="2566"/>
              <a:chExt cx="724" cy="141"/>
            </a:xfrm>
          </p:grpSpPr>
          <p:sp>
            <p:nvSpPr>
              <p:cNvPr id="1724" name="Google Shape;1724;p14"/>
              <p:cNvSpPr/>
              <p:nvPr/>
            </p:nvSpPr>
            <p:spPr>
              <a:xfrm>
                <a:off x="612" y="2566"/>
                <a:ext cx="724" cy="141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14"/>
              <p:cNvSpPr/>
              <p:nvPr/>
            </p:nvSpPr>
            <p:spPr>
              <a:xfrm>
                <a:off x="625" y="2581"/>
                <a:ext cx="692" cy="11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6" name="Google Shape;1726;p14"/>
            <p:cNvSpPr/>
            <p:nvPr/>
          </p:nvSpPr>
          <p:spPr>
            <a:xfrm>
              <a:off x="5251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4140" y="2679"/>
              <a:ext cx="1200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4208" y="2709"/>
              <a:ext cx="1069" cy="8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7" name="Google Shape;1737;p14"/>
          <p:cNvGrpSpPr/>
          <p:nvPr/>
        </p:nvGrpSpPr>
        <p:grpSpPr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descr="desktop_computer_stylized_medium" id="1738" name="Google Shape;1738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9" name="Google Shape;1739;p1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0" name="Google Shape;1740;p14"/>
          <p:cNvGrpSpPr/>
          <p:nvPr/>
        </p:nvGrpSpPr>
        <p:grpSpPr>
          <a:xfrm>
            <a:off x="6666309" y="3902076"/>
            <a:ext cx="2925958" cy="425450"/>
            <a:chOff x="6666309" y="3902076"/>
            <a:chExt cx="2925958" cy="425450"/>
          </a:xfrm>
        </p:grpSpPr>
        <p:cxnSp>
          <p:nvCxnSpPr>
            <p:cNvPr id="1741" name="Google Shape;1741;p14"/>
            <p:cNvCxnSpPr/>
            <p:nvPr/>
          </p:nvCxnSpPr>
          <p:spPr>
            <a:xfrm>
              <a:off x="6833754" y="3902076"/>
              <a:ext cx="2400300" cy="41910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2" name="Google Shape;1742;p14"/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14"/>
            <p:cNvSpPr txBox="1"/>
            <p:nvPr/>
          </p:nvSpPr>
          <p:spPr>
            <a:xfrm>
              <a:off x="6666309" y="3960813"/>
              <a:ext cx="2925958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</a:t>
              </a: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http://gaia.cs.umass.edu/kurose_ross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4" name="Google Shape;1744;p1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5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panet2" id="10136" name="Google Shape;10136;p86"/>
          <p:cNvPicPr preferRelativeResize="0"/>
          <p:nvPr/>
        </p:nvPicPr>
        <p:blipFill rotWithShape="1">
          <a:blip r:embed="rId3">
            <a:alphaModFix/>
          </a:blip>
          <a:srcRect b="8457" l="0" r="0" t="0"/>
          <a:stretch/>
        </p:blipFill>
        <p:spPr>
          <a:xfrm>
            <a:off x="9282054" y="4269293"/>
            <a:ext cx="2443026" cy="2370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137" name="Google Shape;10137;p86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38" name="Google Shape;10138;p86"/>
          <p:cNvSpPr txBox="1"/>
          <p:nvPr/>
        </p:nvSpPr>
        <p:spPr>
          <a:xfrm>
            <a:off x="774700" y="2095499"/>
            <a:ext cx="4978400" cy="434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1961: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Kleinrock - queueing theory shows effectiveness of packet-switching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1964: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Baran - packet-switching in military nets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1967: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ARPAnet conceived by Advanced Research Projects Agency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1969: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first ARPAnet node operational</a:t>
            </a:r>
            <a:endParaRPr/>
          </a:p>
        </p:txBody>
      </p:sp>
      <p:sp>
        <p:nvSpPr>
          <p:cNvPr id="10139" name="Google Shape;10139;p86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1972: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public demo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NCP (Network Control Protocol) first host-host protocol 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e-mail program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has 15 nodes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0" name="Google Shape;10140;p86"/>
          <p:cNvSpPr/>
          <p:nvPr/>
        </p:nvSpPr>
        <p:spPr>
          <a:xfrm>
            <a:off x="799867" y="1211969"/>
            <a:ext cx="75684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1961-1972: Early packet-switching principles</a:t>
            </a:r>
            <a:endParaRPr b="0" i="0" sz="3200" u="sng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5" name="Shape 10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6" name="Google Shape;10146;p8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47" name="Google Shape;10147;p87"/>
          <p:cNvSpPr txBox="1"/>
          <p:nvPr/>
        </p:nvSpPr>
        <p:spPr>
          <a:xfrm>
            <a:off x="660400" y="2095499"/>
            <a:ext cx="5283200" cy="434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1970: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ALOHAnet satellite network in Hawaii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1974: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Cerf and Kahn - architecture for interconnecting networks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1976: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Ethernet at Xerox PARC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late70’s: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proprietary architectures: DECnet, SNA, XNA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1979: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ARPAnet has 200 nodes</a:t>
            </a:r>
            <a:endParaRPr/>
          </a:p>
        </p:txBody>
      </p:sp>
      <p:sp>
        <p:nvSpPr>
          <p:cNvPr id="10148" name="Google Shape;10148;p87"/>
          <p:cNvSpPr/>
          <p:nvPr/>
        </p:nvSpPr>
        <p:spPr>
          <a:xfrm>
            <a:off x="790785" y="1202606"/>
            <a:ext cx="100649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1972-1980: Internetworking, new and proprietary networks</a:t>
            </a:r>
            <a:endParaRPr/>
          </a:p>
        </p:txBody>
      </p:sp>
      <p:grpSp>
        <p:nvGrpSpPr>
          <p:cNvPr id="10149" name="Google Shape;10149;p87"/>
          <p:cNvGrpSpPr/>
          <p:nvPr/>
        </p:nvGrpSpPr>
        <p:grpSpPr>
          <a:xfrm>
            <a:off x="6851353" y="2147296"/>
            <a:ext cx="4978399" cy="4075895"/>
            <a:chOff x="6851353" y="2147296"/>
            <a:chExt cx="4978399" cy="4075895"/>
          </a:xfrm>
        </p:grpSpPr>
        <p:sp>
          <p:nvSpPr>
            <p:cNvPr id="10150" name="Google Shape;10150;p87"/>
            <p:cNvSpPr txBox="1"/>
            <p:nvPr/>
          </p:nvSpPr>
          <p:spPr>
            <a:xfrm>
              <a:off x="6879929" y="2320332"/>
              <a:ext cx="4735804" cy="39028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12700" lvl="0" marL="11747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90"/>
                  </a:solidFill>
                  <a:latin typeface="Calibri"/>
                  <a:ea typeface="Calibri"/>
                  <a:cs typeface="Calibri"/>
                  <a:sym typeface="Calibri"/>
                </a:rPr>
                <a:t>Cerf and Kahn’s internetworking principles: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minimalism, autonomy - no internal changes required to interconnect networks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best-effort service model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stateless routing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decentralized control</a:t>
              </a:r>
              <a:endParaRPr/>
            </a:p>
            <a:p>
              <a:pPr indent="0" lvl="0" marL="117475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90"/>
                  </a:solidFill>
                  <a:latin typeface="Calibri"/>
                  <a:ea typeface="Calibri"/>
                  <a:cs typeface="Calibri"/>
                  <a:sym typeface="Calibri"/>
                </a:rPr>
                <a:t>define today’s Internet architecture</a:t>
              </a:r>
              <a:endParaRPr b="0" i="0" sz="24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1" name="Google Shape;10151;p87"/>
            <p:cNvSpPr/>
            <p:nvPr/>
          </p:nvSpPr>
          <p:spPr>
            <a:xfrm>
              <a:off x="6851353" y="2147296"/>
              <a:ext cx="4978399" cy="4050304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152" name="Google Shape;10152;p8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7" name="Shape 10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" name="Google Shape;10158;p8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59" name="Google Shape;10159;p88"/>
          <p:cNvSpPr txBox="1"/>
          <p:nvPr/>
        </p:nvSpPr>
        <p:spPr>
          <a:xfrm>
            <a:off x="762000" y="2095499"/>
            <a:ext cx="4978400" cy="434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1983: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deployment of TCP/IP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1982: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smtp e-mail protocol defined 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1983: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DNS defined for name-to-IP-address translation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1985: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ftp protocol defined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1988: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TCP congestion control</a:t>
            </a:r>
            <a:endParaRPr/>
          </a:p>
        </p:txBody>
      </p:sp>
      <p:sp>
        <p:nvSpPr>
          <p:cNvPr id="10160" name="Google Shape;10160;p88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national networks: CSnet, BITnet, NSFnet, Minitel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100,000 hosts connected to confederation of networks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1" name="Google Shape;10161;p88"/>
          <p:cNvSpPr/>
          <p:nvPr/>
        </p:nvSpPr>
        <p:spPr>
          <a:xfrm>
            <a:off x="762000" y="1212520"/>
            <a:ext cx="91334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1980-1990: new protocols, a proliferation of networks</a:t>
            </a:r>
            <a:endParaRPr/>
          </a:p>
        </p:txBody>
      </p:sp>
      <p:pic>
        <p:nvPicPr>
          <p:cNvPr id="10162" name="Google Shape;1016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398" y="3880533"/>
            <a:ext cx="3906331" cy="2875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3" name="Google Shape;10163;p8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8" name="Shape 10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9" name="Google Shape;10169;p8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70" name="Google Shape;10170;p89"/>
          <p:cNvSpPr txBox="1"/>
          <p:nvPr/>
        </p:nvSpPr>
        <p:spPr>
          <a:xfrm>
            <a:off x="787167" y="2079634"/>
            <a:ext cx="5578281" cy="4712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early 1990s:</a:t>
            </a:r>
            <a:r>
              <a:rPr b="0" i="0" lang="en-US" sz="2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decommissioned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1991:</a:t>
            </a:r>
            <a:r>
              <a:rPr b="0" i="0" lang="en-US" sz="2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NSF lifts restrictions on commercial use of NSFnet (decommissioned, 1995)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early 1990s: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hypertext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[Bush 1945, Nelson 1960’s]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HTML, HTTP: Berners-Lee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1994: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Mosaic, later Netscape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late 1990s: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commercialization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the Web</a:t>
            </a:r>
            <a:endParaRPr/>
          </a:p>
        </p:txBody>
      </p:sp>
      <p:sp>
        <p:nvSpPr>
          <p:cNvPr id="10171" name="Google Shape;10171;p89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late 1990s – 2000s: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killer apps: instant messaging, P2P file sharing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 security to forefront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est. 50 million host, 100 million+ users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backbone links running at Gbps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2" name="Google Shape;10172;p89"/>
          <p:cNvSpPr/>
          <p:nvPr/>
        </p:nvSpPr>
        <p:spPr>
          <a:xfrm>
            <a:off x="740579" y="1215136"/>
            <a:ext cx="100589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1990, 2000s: commercialization, the Web, new applications</a:t>
            </a:r>
            <a:endParaRPr/>
          </a:p>
        </p:txBody>
      </p:sp>
      <p:sp>
        <p:nvSpPr>
          <p:cNvPr id="10173" name="Google Shape;10173;p8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8" name="Shape 10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9" name="Google Shape;10179;p9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80" name="Google Shape;10180;p90"/>
          <p:cNvSpPr txBox="1"/>
          <p:nvPr/>
        </p:nvSpPr>
        <p:spPr>
          <a:xfrm>
            <a:off x="763532" y="1770592"/>
            <a:ext cx="11142134" cy="4734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8938" lvl="1" marL="519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aggressive deployment of broadband home access (10-100’s Mbps)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2008: software-defined networking (SDN)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increasing ubiquity of high-speed wireless access: 4G/5G, WiFi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service providers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(Google, FB, Microsoft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create their own networks</a:t>
            </a:r>
            <a:endParaRPr/>
          </a:p>
          <a:p>
            <a:pPr indent="-234950" lvl="2" marL="812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bypass commercial Internet to connect “close” to end user, providing “instantaneous” access to social media, search, video content, …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enterprises run their services in “cloud”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Amazon Web Services, Microsoft Azure)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rise of smartphones: more mobile than fixed devices on Internet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(2017)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 devices attached to Internet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(2023,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statista.com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1651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1" name="Google Shape;10181;p90"/>
          <p:cNvSpPr/>
          <p:nvPr/>
        </p:nvSpPr>
        <p:spPr>
          <a:xfrm>
            <a:off x="800333" y="1211969"/>
            <a:ext cx="69460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2005-present: scale, SDN, mobility, cloud</a:t>
            </a:r>
            <a:endParaRPr/>
          </a:p>
        </p:txBody>
      </p:sp>
      <p:sp>
        <p:nvSpPr>
          <p:cNvPr id="10182" name="Google Shape;10182;p9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7" name="Shape 10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" name="Google Shape;10188;p9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Chapter 1: summary</a:t>
            </a:r>
            <a:endParaRPr sz="4400"/>
          </a:p>
        </p:txBody>
      </p:sp>
      <p:sp>
        <p:nvSpPr>
          <p:cNvPr id="10189" name="Google Shape;10189;p9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90" name="Google Shape;10190;p91"/>
          <p:cNvSpPr txBox="1"/>
          <p:nvPr/>
        </p:nvSpPr>
        <p:spPr>
          <a:xfrm>
            <a:off x="677332" y="1325518"/>
            <a:ext cx="6189609" cy="5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We’ve covered a “ton” of material!</a:t>
            </a:r>
            <a:endParaRPr/>
          </a:p>
          <a:p>
            <a:pPr indent="-3556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overview</a:t>
            </a:r>
            <a:endParaRPr/>
          </a:p>
          <a:p>
            <a:pPr indent="-3556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a protocol?</a:t>
            </a:r>
            <a:endParaRPr/>
          </a:p>
          <a:p>
            <a:pPr indent="-3556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edge, access network, core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packet-switching versus circuit-switching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structure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layering, service models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1" name="Google Shape;10191;p91"/>
          <p:cNvSpPr txBox="1"/>
          <p:nvPr/>
        </p:nvSpPr>
        <p:spPr>
          <a:xfrm>
            <a:off x="7616592" y="2335167"/>
            <a:ext cx="3724275" cy="3625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You now have: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55600" lvl="0" marL="473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context, overview, vocabulary,  “feel” of networking</a:t>
            </a:r>
            <a:endParaRPr/>
          </a:p>
          <a:p>
            <a:pPr indent="-355600" lvl="0" marL="473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depth, detail, </a:t>
            </a: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fun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follow</a:t>
            </a: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6" name="Shape 10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7" name="Google Shape;10197;p92"/>
          <p:cNvSpPr txBox="1"/>
          <p:nvPr>
            <p:ph type="title"/>
          </p:nvPr>
        </p:nvSpPr>
        <p:spPr>
          <a:xfrm>
            <a:off x="838200" y="2981689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Additional Chapter 1 slides</a:t>
            </a:r>
            <a:endParaRPr sz="4400"/>
          </a:p>
        </p:txBody>
      </p:sp>
      <p:sp>
        <p:nvSpPr>
          <p:cNvPr id="10198" name="Google Shape;10198;p9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3" name="Shape 10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4" name="Google Shape;10204;p9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ISO/OSI reference </a:t>
            </a:r>
            <a:r>
              <a:rPr lang="en-US"/>
              <a:t>m</a:t>
            </a:r>
            <a:r>
              <a:rPr lang="en-US" sz="4400"/>
              <a:t>odel</a:t>
            </a:r>
            <a:endParaRPr sz="4400"/>
          </a:p>
        </p:txBody>
      </p:sp>
      <p:sp>
        <p:nvSpPr>
          <p:cNvPr id="10205" name="Google Shape;10205;p9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06" name="Google Shape;10206;p93"/>
          <p:cNvSpPr txBox="1"/>
          <p:nvPr/>
        </p:nvSpPr>
        <p:spPr>
          <a:xfrm>
            <a:off x="665343" y="1341922"/>
            <a:ext cx="6765452" cy="5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layers not found in  Internet protocol stack!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presentation: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applications to interpret meaning of data, e.g., encryption, compression, machine-specific conventions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session: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synchronization, checkpointing, recovery of data exchange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stack “missing” these layers!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services,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needed,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must be implemented in application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needed?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7" name="Google Shape;10207;p93"/>
          <p:cNvSpPr/>
          <p:nvPr/>
        </p:nvSpPr>
        <p:spPr>
          <a:xfrm>
            <a:off x="8622241" y="1413668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08" name="Google Shape;10208;p93"/>
          <p:cNvSpPr/>
          <p:nvPr/>
        </p:nvSpPr>
        <p:spPr>
          <a:xfrm>
            <a:off x="8507941" y="1550193"/>
            <a:ext cx="1892300" cy="358616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09" name="Google Shape;10209;p93"/>
          <p:cNvSpPr txBox="1"/>
          <p:nvPr/>
        </p:nvSpPr>
        <p:spPr>
          <a:xfrm>
            <a:off x="8465079" y="1721643"/>
            <a:ext cx="1982787" cy="3414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cxnSp>
        <p:nvCxnSpPr>
          <p:cNvPr id="10210" name="Google Shape;10210;p93"/>
          <p:cNvCxnSpPr/>
          <p:nvPr/>
        </p:nvCxnSpPr>
        <p:spPr>
          <a:xfrm>
            <a:off x="8487304" y="2142331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1" name="Google Shape;10211;p93"/>
          <p:cNvCxnSpPr/>
          <p:nvPr/>
        </p:nvCxnSpPr>
        <p:spPr>
          <a:xfrm>
            <a:off x="8501591" y="311864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2" name="Google Shape;10212;p93"/>
          <p:cNvCxnSpPr/>
          <p:nvPr/>
        </p:nvCxnSpPr>
        <p:spPr>
          <a:xfrm>
            <a:off x="8501591" y="365839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3" name="Google Shape;10213;p93"/>
          <p:cNvCxnSpPr/>
          <p:nvPr/>
        </p:nvCxnSpPr>
        <p:spPr>
          <a:xfrm>
            <a:off x="8503179" y="467439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4" name="Google Shape;10214;p93"/>
          <p:cNvCxnSpPr/>
          <p:nvPr/>
        </p:nvCxnSpPr>
        <p:spPr>
          <a:xfrm>
            <a:off x="8487304" y="419179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5" name="Google Shape;10215;p93"/>
          <p:cNvCxnSpPr/>
          <p:nvPr/>
        </p:nvCxnSpPr>
        <p:spPr>
          <a:xfrm>
            <a:off x="8485716" y="266144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6" name="Google Shape;10216;p93"/>
          <p:cNvSpPr txBox="1"/>
          <p:nvPr/>
        </p:nvSpPr>
        <p:spPr>
          <a:xfrm>
            <a:off x="8246534" y="5352939"/>
            <a:ext cx="24664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seven layer OSI/ISO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model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1" name="Shape 10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2" name="Google Shape;10222;p94"/>
          <p:cNvSpPr/>
          <p:nvPr/>
        </p:nvSpPr>
        <p:spPr>
          <a:xfrm>
            <a:off x="3548141" y="1573968"/>
            <a:ext cx="4992" cy="3104606"/>
          </a:xfrm>
          <a:custGeom>
            <a:rect b="b" l="l" r="r" t="t"/>
            <a:pathLst>
              <a:path extrusionOk="0" h="8411" w="52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10223" name="Google Shape;10223;p94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4" name="Google Shape;10224;p9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10225" name="Google Shape;10225;p94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10226" name="Google Shape;10226;p94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7" name="Google Shape;10227;p94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10228" name="Google Shape;10228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9" name="Google Shape;10229;p9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0" name="Google Shape;10230;p94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0231" name="Google Shape;10231;p94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2" name="Google Shape;10232;p94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33" name="Google Shape;10233;p94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34" name="Google Shape;10234;p94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35" name="Google Shape;10235;p94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36" name="Google Shape;10236;p94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237" name="Google Shape;10237;p94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0238" name="Google Shape;10238;p94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9" name="Google Shape;10239;p94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0" name="Google Shape;10240;p94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1" name="Google Shape;10241;p9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2" name="Google Shape;10242;p94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43" name="Google Shape;10243;p94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0244" name="Google Shape;10244;p94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5" name="Google Shape;10245;p94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46" name="Google Shape;10246;p94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47" name="Google Shape;10247;p94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0248" name="Google Shape;10248;p94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9" name="Google Shape;10249;p94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50" name="Google Shape;10250;p94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1" name="Google Shape;10251;p94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2" name="Google Shape;10252;p94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0253" name="Google Shape;10253;p94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4" name="Google Shape;10254;p94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55" name="Google Shape;10255;p9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56" name="Google Shape;10256;p94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0257" name="Google Shape;10257;p94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8" name="Google Shape;10258;p94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59" name="Google Shape;10259;p94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0" name="Google Shape;10260;p9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1" name="Google Shape;10261;p9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2" name="Google Shape;10262;p94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3" name="Google Shape;10263;p9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4" name="Google Shape;10264;p94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5" name="Google Shape;10265;p94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6" name="Google Shape;10266;p94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7" name="Google Shape;10267;p94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8" name="Google Shape;10268;p94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9" name="Google Shape;10269;p94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70" name="Google Shape;10270;p94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71" name="Google Shape;10271;p94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10272" name="Google Shape;10272;p94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3" name="Google Shape;10273;p94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74" name="Google Shape;10274;p94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75" name="Google Shape;10275;p94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76" name="Google Shape;10276;p94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77" name="Google Shape;10277;p94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278" name="Google Shape;10278;p94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79" name="Google Shape;10279;p94"/>
          <p:cNvGrpSpPr/>
          <p:nvPr/>
        </p:nvGrpSpPr>
        <p:grpSpPr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10280" name="Google Shape;10280;p94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0281" name="Google Shape;10281;p94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2" name="Google Shape;10282;p94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10283" name="Google Shape;10283;p94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0284" name="Google Shape;10284;p94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5" name="Google Shape;10285;p94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10286" name="Google Shape;10286;p94"/>
          <p:cNvGrpSpPr/>
          <p:nvPr/>
        </p:nvGrpSpPr>
        <p:grpSpPr>
          <a:xfrm>
            <a:off x="5937404" y="1548324"/>
            <a:ext cx="679450" cy="301625"/>
            <a:chOff x="780" y="1553"/>
            <a:chExt cx="428" cy="190"/>
          </a:xfrm>
        </p:grpSpPr>
        <p:sp>
          <p:nvSpPr>
            <p:cNvPr id="10287" name="Google Shape;10287;p94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8" name="Google Shape;10288;p94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sp>
        <p:nvSpPr>
          <p:cNvPr id="10289" name="Google Shape;10289;p94"/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90" name="Google Shape;10290;p94"/>
          <p:cNvGrpSpPr/>
          <p:nvPr/>
        </p:nvGrpSpPr>
        <p:grpSpPr>
          <a:xfrm>
            <a:off x="5418625" y="3360607"/>
            <a:ext cx="1058375" cy="307296"/>
            <a:chOff x="5509436" y="3287899"/>
            <a:chExt cx="1058375" cy="307296"/>
          </a:xfrm>
        </p:grpSpPr>
        <p:grpSp>
          <p:nvGrpSpPr>
            <p:cNvPr id="10291" name="Google Shape;10291;p94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10292" name="Google Shape;10292;p94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3" name="Google Shape;10293;p94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10294" name="Google Shape;10294;p94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295" name="Google Shape;10295;p94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10296" name="Google Shape;10296;p94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97" name="Google Shape;10297;p94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298" name="Google Shape;10298;p94"/>
          <p:cNvGrpSpPr/>
          <p:nvPr/>
        </p:nvGrpSpPr>
        <p:grpSpPr>
          <a:xfrm>
            <a:off x="7629993" y="1484027"/>
            <a:ext cx="1535906" cy="3792511"/>
            <a:chOff x="7629993" y="1484027"/>
            <a:chExt cx="1535906" cy="3792511"/>
          </a:xfrm>
        </p:grpSpPr>
        <p:sp>
          <p:nvSpPr>
            <p:cNvPr id="10299" name="Google Shape;10299;p94"/>
            <p:cNvSpPr/>
            <p:nvPr/>
          </p:nvSpPr>
          <p:spPr>
            <a:xfrm flipH="1">
              <a:off x="7629993" y="1484027"/>
              <a:ext cx="1201062" cy="3792511"/>
            </a:xfrm>
            <a:custGeom>
              <a:rect b="b" l="l" r="r" t="t"/>
              <a:pathLst>
                <a:path extrusionOk="0" h="3263030" w="1822537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cap="flat" cmpd="sng" w="444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</a:t>
              </a:r>
              <a:endParaRPr/>
            </a:p>
          </p:txBody>
        </p:sp>
        <p:grpSp>
          <p:nvGrpSpPr>
            <p:cNvPr id="10300" name="Google Shape;10300;p94"/>
            <p:cNvGrpSpPr/>
            <p:nvPr/>
          </p:nvGrpSpPr>
          <p:grpSpPr>
            <a:xfrm>
              <a:off x="7693325" y="4097936"/>
              <a:ext cx="1470663" cy="389744"/>
              <a:chOff x="6216702" y="5375649"/>
              <a:chExt cx="1470663" cy="389744"/>
            </a:xfrm>
          </p:grpSpPr>
          <p:sp>
            <p:nvSpPr>
              <p:cNvPr id="10301" name="Google Shape;10301;p94"/>
              <p:cNvSpPr/>
              <p:nvPr/>
            </p:nvSpPr>
            <p:spPr>
              <a:xfrm>
                <a:off x="6477000" y="5375649"/>
                <a:ext cx="1210365" cy="3897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02" name="Google Shape;10302;p94"/>
              <p:cNvGrpSpPr/>
              <p:nvPr/>
            </p:nvGrpSpPr>
            <p:grpSpPr>
              <a:xfrm>
                <a:off x="6216702" y="5392448"/>
                <a:ext cx="1381126" cy="301625"/>
                <a:chOff x="265" y="1531"/>
                <a:chExt cx="870" cy="190"/>
              </a:xfrm>
            </p:grpSpPr>
            <p:sp>
              <p:nvSpPr>
                <p:cNvPr id="10303" name="Google Shape;10303;p94"/>
                <p:cNvSpPr/>
                <p:nvPr/>
              </p:nvSpPr>
              <p:spPr>
                <a:xfrm>
                  <a:off x="265" y="1549"/>
                  <a:ext cx="870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4" name="Google Shape;10304;p94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10305" name="Google Shape;10305;p94"/>
              <p:cNvSpPr/>
              <p:nvPr/>
            </p:nvSpPr>
            <p:spPr>
              <a:xfrm>
                <a:off x="6801757" y="5404115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10306" name="Google Shape;10306;p94"/>
              <p:cNvSpPr/>
              <p:nvPr/>
            </p:nvSpPr>
            <p:spPr>
              <a:xfrm>
                <a:off x="6539453" y="5386777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10307" name="Google Shape;10307;p94"/>
              <p:cNvCxnSpPr/>
              <p:nvPr/>
            </p:nvCxnSpPr>
            <p:spPr>
              <a:xfrm>
                <a:off x="7106894" y="542102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08" name="Google Shape;10308;p94"/>
              <p:cNvCxnSpPr/>
              <p:nvPr/>
            </p:nvCxnSpPr>
            <p:spPr>
              <a:xfrm>
                <a:off x="6826395" y="5419311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0309" name="Google Shape;10309;p94"/>
              <p:cNvSpPr/>
              <p:nvPr/>
            </p:nvSpPr>
            <p:spPr>
              <a:xfrm>
                <a:off x="6236418" y="539442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10310" name="Google Shape;10310;p94"/>
              <p:cNvCxnSpPr/>
              <p:nvPr/>
            </p:nvCxnSpPr>
            <p:spPr>
              <a:xfrm>
                <a:off x="6505708" y="5419900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311" name="Google Shape;10311;p94"/>
            <p:cNvGrpSpPr/>
            <p:nvPr/>
          </p:nvGrpSpPr>
          <p:grpSpPr>
            <a:xfrm>
              <a:off x="8014421" y="3363106"/>
              <a:ext cx="1058375" cy="307296"/>
              <a:chOff x="5509436" y="3287899"/>
              <a:chExt cx="1058375" cy="307296"/>
            </a:xfrm>
          </p:grpSpPr>
          <p:grpSp>
            <p:nvGrpSpPr>
              <p:cNvPr id="10312" name="Google Shape;10312;p94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10313" name="Google Shape;10313;p94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4" name="Google Shape;10314;p94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10315" name="Google Shape;10315;p94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10316" name="Google Shape;10316;p94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10317" name="Google Shape;10317;p94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18" name="Google Shape;10318;p94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319" name="Google Shape;10319;p94"/>
            <p:cNvGrpSpPr/>
            <p:nvPr/>
          </p:nvGrpSpPr>
          <p:grpSpPr>
            <a:xfrm>
              <a:off x="8257849" y="2658970"/>
              <a:ext cx="908050" cy="301625"/>
              <a:chOff x="6877524" y="6049441"/>
              <a:chExt cx="908050" cy="301625"/>
            </a:xfrm>
          </p:grpSpPr>
          <p:grpSp>
            <p:nvGrpSpPr>
              <p:cNvPr id="10320" name="Google Shape;10320;p94"/>
              <p:cNvGrpSpPr/>
              <p:nvPr/>
            </p:nvGrpSpPr>
            <p:grpSpPr>
              <a:xfrm>
                <a:off x="6877524" y="6051029"/>
                <a:ext cx="296863" cy="292100"/>
                <a:chOff x="1959" y="2058"/>
                <a:chExt cx="187" cy="184"/>
              </a:xfrm>
            </p:grpSpPr>
            <p:sp>
              <p:nvSpPr>
                <p:cNvPr id="10321" name="Google Shape;10321;p94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2" name="Google Shape;10322;p94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10323" name="Google Shape;10323;p94"/>
              <p:cNvGrpSpPr/>
              <p:nvPr/>
            </p:nvGrpSpPr>
            <p:grpSpPr>
              <a:xfrm>
                <a:off x="7106124" y="6049441"/>
                <a:ext cx="679450" cy="301625"/>
                <a:chOff x="780" y="1553"/>
                <a:chExt cx="428" cy="190"/>
              </a:xfrm>
            </p:grpSpPr>
            <p:sp>
              <p:nvSpPr>
                <p:cNvPr id="10324" name="Google Shape;10324;p94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5" name="Google Shape;10325;p94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  <p:grpSp>
          <p:nvGrpSpPr>
            <p:cNvPr id="10326" name="Google Shape;10326;p94"/>
            <p:cNvGrpSpPr/>
            <p:nvPr/>
          </p:nvGrpSpPr>
          <p:grpSpPr>
            <a:xfrm>
              <a:off x="8465451" y="1880020"/>
              <a:ext cx="679450" cy="301625"/>
              <a:chOff x="780" y="1553"/>
              <a:chExt cx="428" cy="190"/>
            </a:xfrm>
          </p:grpSpPr>
          <p:sp>
            <p:nvSpPr>
              <p:cNvPr id="10327" name="Google Shape;10327;p94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8" name="Google Shape;10328;p94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10329" name="Google Shape;10329;p94"/>
          <p:cNvSpPr/>
          <p:nvPr/>
        </p:nvSpPr>
        <p:spPr>
          <a:xfrm>
            <a:off x="3570599" y="4675377"/>
            <a:ext cx="4136844" cy="601045"/>
          </a:xfrm>
          <a:custGeom>
            <a:rect b="b" l="l" r="r" t="t"/>
            <a:pathLst>
              <a:path extrusionOk="0" h="1622" w="9988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grpSp>
        <p:nvGrpSpPr>
          <p:cNvPr id="10330" name="Google Shape;10330;p94"/>
          <p:cNvGrpSpPr/>
          <p:nvPr/>
        </p:nvGrpSpPr>
        <p:grpSpPr>
          <a:xfrm>
            <a:off x="3186222" y="2137612"/>
            <a:ext cx="1079388" cy="1910319"/>
            <a:chOff x="3186222" y="2137612"/>
            <a:chExt cx="1079388" cy="1910319"/>
          </a:xfrm>
        </p:grpSpPr>
        <p:sp>
          <p:nvSpPr>
            <p:cNvPr id="10331" name="Google Shape;10331;p94"/>
            <p:cNvSpPr txBox="1"/>
            <p:nvPr/>
          </p:nvSpPr>
          <p:spPr>
            <a:xfrm>
              <a:off x="3186222" y="2137612"/>
              <a:ext cx="997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message</a:t>
              </a:r>
              <a:endParaRPr/>
            </a:p>
          </p:txBody>
        </p:sp>
        <p:sp>
          <p:nvSpPr>
            <p:cNvPr id="10332" name="Google Shape;10332;p94"/>
            <p:cNvSpPr txBox="1"/>
            <p:nvPr/>
          </p:nvSpPr>
          <p:spPr>
            <a:xfrm>
              <a:off x="3192100" y="2928436"/>
              <a:ext cx="995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</a:t>
              </a:r>
              <a:endParaRPr/>
            </a:p>
          </p:txBody>
        </p:sp>
        <p:sp>
          <p:nvSpPr>
            <p:cNvPr id="10333" name="Google Shape;10333;p94"/>
            <p:cNvSpPr txBox="1"/>
            <p:nvPr/>
          </p:nvSpPr>
          <p:spPr>
            <a:xfrm>
              <a:off x="3186532" y="3678599"/>
              <a:ext cx="10790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/>
            </a:p>
          </p:txBody>
        </p:sp>
      </p:grpSp>
      <p:sp>
        <p:nvSpPr>
          <p:cNvPr id="10334" name="Google Shape;10334;p94"/>
          <p:cNvSpPr txBox="1"/>
          <p:nvPr/>
        </p:nvSpPr>
        <p:spPr>
          <a:xfrm>
            <a:off x="3188967" y="4455188"/>
            <a:ext cx="7409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endParaRPr/>
          </a:p>
        </p:txBody>
      </p:sp>
      <p:grpSp>
        <p:nvGrpSpPr>
          <p:cNvPr id="10335" name="Google Shape;10335;p94"/>
          <p:cNvGrpSpPr/>
          <p:nvPr/>
        </p:nvGrpSpPr>
        <p:grpSpPr>
          <a:xfrm>
            <a:off x="5144294" y="4194650"/>
            <a:ext cx="1347789" cy="307296"/>
            <a:chOff x="5144294" y="4194650"/>
            <a:chExt cx="1347789" cy="307296"/>
          </a:xfrm>
        </p:grpSpPr>
        <p:grpSp>
          <p:nvGrpSpPr>
            <p:cNvPr id="10336" name="Google Shape;10336;p94"/>
            <p:cNvGrpSpPr/>
            <p:nvPr/>
          </p:nvGrpSpPr>
          <p:grpSpPr>
            <a:xfrm>
              <a:off x="5144294" y="4200321"/>
              <a:ext cx="1347789" cy="301625"/>
              <a:chOff x="286" y="1531"/>
              <a:chExt cx="849" cy="190"/>
            </a:xfrm>
          </p:grpSpPr>
          <p:sp>
            <p:nvSpPr>
              <p:cNvPr id="10337" name="Google Shape;10337;p94"/>
              <p:cNvSpPr/>
              <p:nvPr/>
            </p:nvSpPr>
            <p:spPr>
              <a:xfrm>
                <a:off x="286" y="1549"/>
                <a:ext cx="849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8" name="Google Shape;10338;p94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10339" name="Google Shape;10339;p94"/>
            <p:cNvSpPr/>
            <p:nvPr/>
          </p:nvSpPr>
          <p:spPr>
            <a:xfrm>
              <a:off x="5696012" y="4211988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340" name="Google Shape;10340;p94"/>
            <p:cNvSpPr/>
            <p:nvPr/>
          </p:nvSpPr>
          <p:spPr>
            <a:xfrm>
              <a:off x="5433708" y="4194650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10341" name="Google Shape;10341;p94"/>
            <p:cNvCxnSpPr/>
            <p:nvPr/>
          </p:nvCxnSpPr>
          <p:spPr>
            <a:xfrm>
              <a:off x="6001149" y="4228896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42" name="Google Shape;10342;p94"/>
            <p:cNvCxnSpPr/>
            <p:nvPr/>
          </p:nvCxnSpPr>
          <p:spPr>
            <a:xfrm>
              <a:off x="5720650" y="4227184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343" name="Google Shape;10343;p94"/>
            <p:cNvSpPr/>
            <p:nvPr/>
          </p:nvSpPr>
          <p:spPr>
            <a:xfrm>
              <a:off x="5149178" y="4198403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10344" name="Google Shape;10344;p94"/>
            <p:cNvCxnSpPr/>
            <p:nvPr/>
          </p:nvCxnSpPr>
          <p:spPr>
            <a:xfrm>
              <a:off x="5418102" y="4226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345" name="Google Shape;10345;p9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0" name="Shape 10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1" name="Google Shape;10351;p9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Wireshark</a:t>
            </a:r>
            <a:endParaRPr sz="4400"/>
          </a:p>
        </p:txBody>
      </p:sp>
      <p:sp>
        <p:nvSpPr>
          <p:cNvPr id="10352" name="Google Shape;10352;p9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353" name="Google Shape;10353;p95"/>
          <p:cNvGrpSpPr/>
          <p:nvPr/>
        </p:nvGrpSpPr>
        <p:grpSpPr>
          <a:xfrm>
            <a:off x="3064933" y="1186569"/>
            <a:ext cx="5643563" cy="4216400"/>
            <a:chOff x="824874" y="353539"/>
            <a:chExt cx="5643193" cy="4216279"/>
          </a:xfrm>
        </p:grpSpPr>
        <p:sp>
          <p:nvSpPr>
            <p:cNvPr id="10354" name="Google Shape;10354;p95"/>
            <p:cNvSpPr/>
            <p:nvPr/>
          </p:nvSpPr>
          <p:spPr>
            <a:xfrm>
              <a:off x="824874" y="366239"/>
              <a:ext cx="431772" cy="4203579"/>
            </a:xfrm>
            <a:custGeom>
              <a:rect b="b" l="l" r="r" t="t"/>
              <a:pathLst>
                <a:path extrusionOk="0" h="4203185" w="432078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>
              <a:gsLst>
                <a:gs pos="0">
                  <a:srgbClr val="BBD6EE"/>
                </a:gs>
                <a:gs pos="100000">
                  <a:schemeClr val="lt1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5" name="Google Shape;10355;p95"/>
            <p:cNvSpPr/>
            <p:nvPr/>
          </p:nvSpPr>
          <p:spPr>
            <a:xfrm>
              <a:off x="1243947" y="353539"/>
              <a:ext cx="5224120" cy="3430489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egment.png" id="10356" name="Google Shape;1035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146" y="5561719"/>
            <a:ext cx="3959225" cy="100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ess_point_stylized_small" id="10357" name="Google Shape;1035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9596" y="4609219"/>
            <a:ext cx="1389062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net.png" id="10358" name="Google Shape;10358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909358" y="4955294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net.png" id="10359" name="Google Shape;1035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6008" y="4958469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net.png" id="10360" name="Google Shape;10360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602258" y="4977519"/>
            <a:ext cx="1231900" cy="123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61" name="Google Shape;10361;p95"/>
          <p:cNvGrpSpPr/>
          <p:nvPr/>
        </p:nvGrpSpPr>
        <p:grpSpPr>
          <a:xfrm>
            <a:off x="6351058" y="1550106"/>
            <a:ext cx="2327275" cy="3171825"/>
            <a:chOff x="4556452" y="1162095"/>
            <a:chExt cx="2326213" cy="3172030"/>
          </a:xfrm>
        </p:grpSpPr>
        <p:cxnSp>
          <p:nvCxnSpPr>
            <p:cNvPr id="10362" name="Google Shape;10362;p95"/>
            <p:cNvCxnSpPr/>
            <p:nvPr/>
          </p:nvCxnSpPr>
          <p:spPr>
            <a:xfrm>
              <a:off x="5630098" y="2252175"/>
              <a:ext cx="0" cy="2081950"/>
            </a:xfrm>
            <a:prstGeom prst="straightConnector1">
              <a:avLst/>
            </a:prstGeom>
            <a:noFill/>
            <a:ln cap="flat" cmpd="sng" w="25400">
              <a:solidFill>
                <a:srgbClr val="00009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grpSp>
          <p:nvGrpSpPr>
            <p:cNvPr id="10363" name="Google Shape;10363;p95"/>
            <p:cNvGrpSpPr/>
            <p:nvPr/>
          </p:nvGrpSpPr>
          <p:grpSpPr>
            <a:xfrm>
              <a:off x="4635010" y="2856756"/>
              <a:ext cx="2190234" cy="1214863"/>
              <a:chOff x="3862510" y="4375664"/>
              <a:chExt cx="2190234" cy="1214863"/>
            </a:xfrm>
          </p:grpSpPr>
          <p:sp>
            <p:nvSpPr>
              <p:cNvPr id="10364" name="Google Shape;10364;p95"/>
              <p:cNvSpPr/>
              <p:nvPr/>
            </p:nvSpPr>
            <p:spPr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00009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90">
                    <a:alpha val="42745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5" name="Google Shape;10365;p95"/>
              <p:cNvSpPr txBox="1"/>
              <p:nvPr/>
            </p:nvSpPr>
            <p:spPr>
              <a:xfrm>
                <a:off x="3908617" y="4375664"/>
                <a:ext cx="2012565" cy="121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Transport</a:t>
                </a: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(TCP/UDP)</a:t>
                </a:r>
                <a:endParaRPr/>
              </a:p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Network</a:t>
                </a: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(IP)</a:t>
                </a:r>
                <a:endParaRPr/>
              </a:p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Link</a:t>
                </a: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(Ethernet)</a:t>
                </a:r>
                <a:endParaRPr/>
              </a:p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Physical</a:t>
                </a:r>
                <a:endParaRPr/>
              </a:p>
            </p:txBody>
          </p:sp>
          <p:cxnSp>
            <p:nvCxnSpPr>
              <p:cNvPr id="10366" name="Google Shape;10366;p95"/>
              <p:cNvCxnSpPr/>
              <p:nvPr/>
            </p:nvCxnSpPr>
            <p:spPr>
              <a:xfrm>
                <a:off x="3862510" y="4740040"/>
                <a:ext cx="21734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67" name="Google Shape;10367;p95"/>
              <p:cNvCxnSpPr/>
              <p:nvPr/>
            </p:nvCxnSpPr>
            <p:spPr>
              <a:xfrm>
                <a:off x="3870887" y="5023380"/>
                <a:ext cx="21734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68" name="Google Shape;10368;p95"/>
              <p:cNvCxnSpPr/>
              <p:nvPr/>
            </p:nvCxnSpPr>
            <p:spPr>
              <a:xfrm>
                <a:off x="3879264" y="5306720"/>
                <a:ext cx="21734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369" name="Google Shape;10369;p95"/>
            <p:cNvGrpSpPr/>
            <p:nvPr/>
          </p:nvGrpSpPr>
          <p:grpSpPr>
            <a:xfrm>
              <a:off x="4811526" y="1162095"/>
              <a:ext cx="1529986" cy="1020829"/>
              <a:chOff x="4130677" y="5836665"/>
              <a:chExt cx="1529986" cy="1020829"/>
            </a:xfrm>
          </p:grpSpPr>
          <p:sp>
            <p:nvSpPr>
              <p:cNvPr id="10370" name="Google Shape;10370;p95"/>
              <p:cNvSpPr/>
              <p:nvPr/>
            </p:nvSpPr>
            <p:spPr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00009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90">
                    <a:alpha val="42745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1" name="Google Shape;10371;p95"/>
              <p:cNvSpPr txBox="1"/>
              <p:nvPr/>
            </p:nvSpPr>
            <p:spPr>
              <a:xfrm>
                <a:off x="4130677" y="5913072"/>
                <a:ext cx="1529986" cy="892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application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(www browser,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email client</a:t>
                </a: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</p:grpSp>
        <p:cxnSp>
          <p:nvCxnSpPr>
            <p:cNvPr id="10372" name="Google Shape;10372;p95"/>
            <p:cNvCxnSpPr/>
            <p:nvPr/>
          </p:nvCxnSpPr>
          <p:spPr>
            <a:xfrm flipH="1" rot="10800000">
              <a:off x="4556452" y="2631900"/>
              <a:ext cx="2108014" cy="130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0373" name="Google Shape;10373;p95"/>
            <p:cNvSpPr txBox="1"/>
            <p:nvPr/>
          </p:nvSpPr>
          <p:spPr>
            <a:xfrm>
              <a:off x="5839591" y="2252173"/>
              <a:ext cx="10430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application</a:t>
              </a:r>
              <a:endParaRPr/>
            </a:p>
          </p:txBody>
        </p:sp>
        <p:sp>
          <p:nvSpPr>
            <p:cNvPr id="10374" name="Google Shape;10374;p95"/>
            <p:cNvSpPr txBox="1"/>
            <p:nvPr/>
          </p:nvSpPr>
          <p:spPr>
            <a:xfrm>
              <a:off x="6105684" y="2627171"/>
              <a:ext cx="4440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</a:t>
              </a:r>
              <a:endParaRPr/>
            </a:p>
          </p:txBody>
        </p:sp>
      </p:grpSp>
      <p:grpSp>
        <p:nvGrpSpPr>
          <p:cNvPr id="10375" name="Google Shape;10375;p95"/>
          <p:cNvGrpSpPr/>
          <p:nvPr/>
        </p:nvGrpSpPr>
        <p:grpSpPr>
          <a:xfrm>
            <a:off x="3571346" y="1265944"/>
            <a:ext cx="2925231" cy="3168113"/>
            <a:chOff x="1775964" y="877299"/>
            <a:chExt cx="2925206" cy="3168757"/>
          </a:xfrm>
        </p:grpSpPr>
        <p:grpSp>
          <p:nvGrpSpPr>
            <p:cNvPr id="10376" name="Google Shape;10376;p95"/>
            <p:cNvGrpSpPr/>
            <p:nvPr/>
          </p:nvGrpSpPr>
          <p:grpSpPr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0377" name="Google Shape;10377;p95"/>
              <p:cNvGrpSpPr/>
              <p:nvPr/>
            </p:nvGrpSpPr>
            <p:grpSpPr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0378" name="Google Shape;10378;p95"/>
                <p:cNvSpPr/>
                <p:nvPr/>
              </p:nvSpPr>
              <p:spPr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009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l" dir="2700000" dist="38100">
                    <a:srgbClr val="000090">
                      <a:alpha val="42745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9" name="Google Shape;10379;p95"/>
                <p:cNvSpPr txBox="1"/>
                <p:nvPr/>
              </p:nvSpPr>
              <p:spPr>
                <a:xfrm>
                  <a:off x="3151788" y="4275642"/>
                  <a:ext cx="1197377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packet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capture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(pcap)</a:t>
                  </a:r>
                  <a:endParaRPr/>
                </a:p>
              </p:txBody>
            </p:sp>
          </p:grpSp>
          <p:grpSp>
            <p:nvGrpSpPr>
              <p:cNvPr id="10380" name="Google Shape;10380;p95"/>
              <p:cNvGrpSpPr/>
              <p:nvPr/>
            </p:nvGrpSpPr>
            <p:grpSpPr>
              <a:xfrm>
                <a:off x="1769669" y="863478"/>
                <a:ext cx="1300151" cy="707886"/>
                <a:chOff x="861399" y="5161570"/>
                <a:chExt cx="1300151" cy="707886"/>
              </a:xfrm>
            </p:grpSpPr>
            <p:sp>
              <p:nvSpPr>
                <p:cNvPr id="10381" name="Google Shape;10381;p95"/>
                <p:cNvSpPr/>
                <p:nvPr/>
              </p:nvSpPr>
              <p:spPr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009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l" dir="2700000" dist="38100">
                    <a:srgbClr val="000090">
                      <a:alpha val="42745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2" name="Google Shape;10382;p95"/>
                <p:cNvSpPr txBox="1"/>
                <p:nvPr/>
              </p:nvSpPr>
              <p:spPr>
                <a:xfrm>
                  <a:off x="937846" y="5161570"/>
                  <a:ext cx="115929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packet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analyzer</a:t>
                  </a:r>
                  <a:endParaRPr/>
                </a:p>
              </p:txBody>
            </p:sp>
          </p:grpSp>
          <p:sp>
            <p:nvSpPr>
              <p:cNvPr id="10383" name="Google Shape;10383;p95"/>
              <p:cNvSpPr/>
              <p:nvPr/>
            </p:nvSpPr>
            <p:spPr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cap="flat" cmpd="sng" w="22225">
                <a:solidFill>
                  <a:srgbClr val="00009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384" name="Google Shape;10384;p9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0385" name="Google Shape;10385;p95"/>
            <p:cNvCxnSpPr/>
            <p:nvPr/>
          </p:nvCxnSpPr>
          <p:spPr>
            <a:xfrm>
              <a:off x="2640118" y="2330738"/>
              <a:ext cx="0" cy="558315"/>
            </a:xfrm>
            <a:prstGeom prst="straightConnector1">
              <a:avLst/>
            </a:prstGeom>
            <a:noFill/>
            <a:ln cap="flat" cmpd="sng" w="25400">
              <a:solidFill>
                <a:srgbClr val="00009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0386" name="Google Shape;10386;p95"/>
            <p:cNvCxnSpPr/>
            <p:nvPr/>
          </p:nvCxnSpPr>
          <p:spPr>
            <a:xfrm>
              <a:off x="3116195" y="3653236"/>
              <a:ext cx="1427164" cy="0"/>
            </a:xfrm>
            <a:prstGeom prst="straightConnector1">
              <a:avLst/>
            </a:prstGeom>
            <a:noFill/>
            <a:ln cap="flat" cmpd="sng" w="25400">
              <a:solidFill>
                <a:srgbClr val="00009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0387" name="Google Shape;10387;p95"/>
            <p:cNvSpPr txBox="1"/>
            <p:nvPr/>
          </p:nvSpPr>
          <p:spPr>
            <a:xfrm>
              <a:off x="3404194" y="3242589"/>
              <a:ext cx="1296976" cy="64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copy of all Ethernet frames sent/received</a:t>
              </a:r>
              <a:endParaRPr/>
            </a:p>
          </p:txBody>
        </p:sp>
        <p:cxnSp>
          <p:nvCxnSpPr>
            <p:cNvPr id="10388" name="Google Shape;10388;p95"/>
            <p:cNvCxnSpPr/>
            <p:nvPr/>
          </p:nvCxnSpPr>
          <p:spPr>
            <a:xfrm flipH="1" rot="10800000">
              <a:off x="1775964" y="2640266"/>
              <a:ext cx="2108014" cy="130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389" name="Google Shape;10389;p95"/>
          <p:cNvGrpSpPr/>
          <p:nvPr/>
        </p:nvGrpSpPr>
        <p:grpSpPr>
          <a:xfrm>
            <a:off x="1570775" y="4459441"/>
            <a:ext cx="1562100" cy="1511300"/>
            <a:chOff x="-44" y="1473"/>
            <a:chExt cx="981" cy="1105"/>
          </a:xfrm>
        </p:grpSpPr>
        <p:pic>
          <p:nvPicPr>
            <p:cNvPr descr="desktop_computer_stylized_medium" id="10390" name="Google Shape;10390;p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91" name="Google Shape;10391;p9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5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1751" name="Google Shape;1751;p1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2" name="Google Shape;1752;p15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▪"/>
            </a:pPr>
            <a:r>
              <a:rPr lang="en-US" sz="32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edge: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1753" name="Google Shape;17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